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48" r:id="rId2"/>
    <p:sldMasterId id="2147483700" r:id="rId3"/>
  </p:sldMasterIdLst>
  <p:notesMasterIdLst>
    <p:notesMasterId r:id="rId19"/>
  </p:notesMasterIdLst>
  <p:sldIdLst>
    <p:sldId id="264" r:id="rId4"/>
    <p:sldId id="265" r:id="rId5"/>
    <p:sldId id="273" r:id="rId6"/>
    <p:sldId id="266" r:id="rId7"/>
    <p:sldId id="267" r:id="rId8"/>
    <p:sldId id="268" r:id="rId9"/>
    <p:sldId id="269" r:id="rId10"/>
    <p:sldId id="270" r:id="rId11"/>
    <p:sldId id="271" r:id="rId12"/>
    <p:sldId id="272" r:id="rId13"/>
    <p:sldId id="256" r:id="rId14"/>
    <p:sldId id="259" r:id="rId15"/>
    <p:sldId id="260" r:id="rId16"/>
    <p:sldId id="261" r:id="rId17"/>
    <p:sldId id="26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34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A28CE5-5634-4241-B7EA-7AAC5428CFB2}" v="5" dt="2021-10-08T02:34:47.0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2244" y="9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ehnder, Charlotte B" userId="17f7c13f-26ca-4d0c-a7b0-4b59dbc49ea2" providerId="ADAL" clId="{D1A28CE5-5634-4241-B7EA-7AAC5428CFB2}"/>
    <pc:docChg chg="custSel addSld delSld modSld sldOrd">
      <pc:chgData name="Zehnder, Charlotte B" userId="17f7c13f-26ca-4d0c-a7b0-4b59dbc49ea2" providerId="ADAL" clId="{D1A28CE5-5634-4241-B7EA-7AAC5428CFB2}" dt="2021-10-08T02:34:47.080" v="163"/>
      <pc:docMkLst>
        <pc:docMk/>
      </pc:docMkLst>
      <pc:sldChg chg="del">
        <pc:chgData name="Zehnder, Charlotte B" userId="17f7c13f-26ca-4d0c-a7b0-4b59dbc49ea2" providerId="ADAL" clId="{D1A28CE5-5634-4241-B7EA-7AAC5428CFB2}" dt="2021-10-08T02:32:29.606" v="120" actId="47"/>
        <pc:sldMkLst>
          <pc:docMk/>
          <pc:sldMk cId="1935219557" sldId="263"/>
        </pc:sldMkLst>
      </pc:sldChg>
      <pc:sldChg chg="modSp mod">
        <pc:chgData name="Zehnder, Charlotte B" userId="17f7c13f-26ca-4d0c-a7b0-4b59dbc49ea2" providerId="ADAL" clId="{D1A28CE5-5634-4241-B7EA-7AAC5428CFB2}" dt="2021-10-08T00:18:07.706" v="58" actId="20577"/>
        <pc:sldMkLst>
          <pc:docMk/>
          <pc:sldMk cId="3456607320" sldId="264"/>
        </pc:sldMkLst>
        <pc:spChg chg="mod">
          <ac:chgData name="Zehnder, Charlotte B" userId="17f7c13f-26ca-4d0c-a7b0-4b59dbc49ea2" providerId="ADAL" clId="{D1A28CE5-5634-4241-B7EA-7AAC5428CFB2}" dt="2021-10-08T00:18:07.706" v="58" actId="20577"/>
          <ac:spMkLst>
            <pc:docMk/>
            <pc:sldMk cId="3456607320" sldId="264"/>
            <ac:spMk id="3" creationId="{41CE4DA8-4F9B-4DEC-AD3F-1B8A741463A0}"/>
          </ac:spMkLst>
        </pc:spChg>
      </pc:sldChg>
      <pc:sldChg chg="modSp mod ord">
        <pc:chgData name="Zehnder, Charlotte B" userId="17f7c13f-26ca-4d0c-a7b0-4b59dbc49ea2" providerId="ADAL" clId="{D1A28CE5-5634-4241-B7EA-7AAC5428CFB2}" dt="2021-10-08T02:32:46.868" v="148" actId="20577"/>
        <pc:sldMkLst>
          <pc:docMk/>
          <pc:sldMk cId="221725762" sldId="265"/>
        </pc:sldMkLst>
        <pc:spChg chg="mod">
          <ac:chgData name="Zehnder, Charlotte B" userId="17f7c13f-26ca-4d0c-a7b0-4b59dbc49ea2" providerId="ADAL" clId="{D1A28CE5-5634-4241-B7EA-7AAC5428CFB2}" dt="2021-10-08T02:31:22.487" v="115" actId="20577"/>
          <ac:spMkLst>
            <pc:docMk/>
            <pc:sldMk cId="221725762" sldId="265"/>
            <ac:spMk id="2" creationId="{F5C346BC-4AF3-4A74-B2F6-CBBA0E40C560}"/>
          </ac:spMkLst>
        </pc:spChg>
        <pc:spChg chg="mod">
          <ac:chgData name="Zehnder, Charlotte B" userId="17f7c13f-26ca-4d0c-a7b0-4b59dbc49ea2" providerId="ADAL" clId="{D1A28CE5-5634-4241-B7EA-7AAC5428CFB2}" dt="2021-10-08T02:32:46.868" v="148" actId="20577"/>
          <ac:spMkLst>
            <pc:docMk/>
            <pc:sldMk cId="221725762" sldId="265"/>
            <ac:spMk id="3" creationId="{F6492151-1028-47EC-AB7B-8605D02E7D14}"/>
          </ac:spMkLst>
        </pc:spChg>
      </pc:sldChg>
      <pc:sldChg chg="addSp delSp modSp">
        <pc:chgData name="Zehnder, Charlotte B" userId="17f7c13f-26ca-4d0c-a7b0-4b59dbc49ea2" providerId="ADAL" clId="{D1A28CE5-5634-4241-B7EA-7AAC5428CFB2}" dt="2021-10-08T02:34:43.400" v="162" actId="478"/>
        <pc:sldMkLst>
          <pc:docMk/>
          <pc:sldMk cId="3773022777" sldId="266"/>
        </pc:sldMkLst>
        <pc:spChg chg="mod">
          <ac:chgData name="Zehnder, Charlotte B" userId="17f7c13f-26ca-4d0c-a7b0-4b59dbc49ea2" providerId="ADAL" clId="{D1A28CE5-5634-4241-B7EA-7AAC5428CFB2}" dt="2021-10-08T02:34:38.776" v="161" actId="14100"/>
          <ac:spMkLst>
            <pc:docMk/>
            <pc:sldMk cId="3773022777" sldId="266"/>
            <ac:spMk id="7" creationId="{1ABA420A-F7F4-4020-9889-BDAA6CC6AEEA}"/>
          </ac:spMkLst>
        </pc:spChg>
        <pc:spChg chg="mod">
          <ac:chgData name="Zehnder, Charlotte B" userId="17f7c13f-26ca-4d0c-a7b0-4b59dbc49ea2" providerId="ADAL" clId="{D1A28CE5-5634-4241-B7EA-7AAC5428CFB2}" dt="2021-10-08T02:34:38.776" v="161" actId="14100"/>
          <ac:spMkLst>
            <pc:docMk/>
            <pc:sldMk cId="3773022777" sldId="266"/>
            <ac:spMk id="9" creationId="{6C91E4B5-7EFC-49C0-9337-CDA8F5EAC364}"/>
          </ac:spMkLst>
        </pc:spChg>
        <pc:spChg chg="mod">
          <ac:chgData name="Zehnder, Charlotte B" userId="17f7c13f-26ca-4d0c-a7b0-4b59dbc49ea2" providerId="ADAL" clId="{D1A28CE5-5634-4241-B7EA-7AAC5428CFB2}" dt="2021-10-08T02:34:38.776" v="161" actId="14100"/>
          <ac:spMkLst>
            <pc:docMk/>
            <pc:sldMk cId="3773022777" sldId="266"/>
            <ac:spMk id="10" creationId="{3785CB20-0BE8-429C-8E6D-DE58BB951B60}"/>
          </ac:spMkLst>
        </pc:spChg>
        <pc:spChg chg="mod">
          <ac:chgData name="Zehnder, Charlotte B" userId="17f7c13f-26ca-4d0c-a7b0-4b59dbc49ea2" providerId="ADAL" clId="{D1A28CE5-5634-4241-B7EA-7AAC5428CFB2}" dt="2021-10-08T02:34:38.776" v="161" actId="14100"/>
          <ac:spMkLst>
            <pc:docMk/>
            <pc:sldMk cId="3773022777" sldId="266"/>
            <ac:spMk id="11" creationId="{0D7462F2-30CF-4BCF-93A7-8AE5EB440ADF}"/>
          </ac:spMkLst>
        </pc:spChg>
        <pc:spChg chg="mod">
          <ac:chgData name="Zehnder, Charlotte B" userId="17f7c13f-26ca-4d0c-a7b0-4b59dbc49ea2" providerId="ADAL" clId="{D1A28CE5-5634-4241-B7EA-7AAC5428CFB2}" dt="2021-10-08T02:34:38.776" v="161" actId="14100"/>
          <ac:spMkLst>
            <pc:docMk/>
            <pc:sldMk cId="3773022777" sldId="266"/>
            <ac:spMk id="12" creationId="{6EA4B618-3468-48EA-99E8-6B1E224FBEA8}"/>
          </ac:spMkLst>
        </pc:spChg>
        <pc:spChg chg="mod">
          <ac:chgData name="Zehnder, Charlotte B" userId="17f7c13f-26ca-4d0c-a7b0-4b59dbc49ea2" providerId="ADAL" clId="{D1A28CE5-5634-4241-B7EA-7AAC5428CFB2}" dt="2021-10-08T02:34:38.776" v="161" actId="14100"/>
          <ac:spMkLst>
            <pc:docMk/>
            <pc:sldMk cId="3773022777" sldId="266"/>
            <ac:spMk id="14" creationId="{87FE00C0-D70A-4166-B6BF-3A54A525636B}"/>
          </ac:spMkLst>
        </pc:spChg>
        <pc:spChg chg="mod">
          <ac:chgData name="Zehnder, Charlotte B" userId="17f7c13f-26ca-4d0c-a7b0-4b59dbc49ea2" providerId="ADAL" clId="{D1A28CE5-5634-4241-B7EA-7AAC5428CFB2}" dt="2021-10-08T02:34:38.776" v="161" actId="14100"/>
          <ac:spMkLst>
            <pc:docMk/>
            <pc:sldMk cId="3773022777" sldId="266"/>
            <ac:spMk id="15" creationId="{1A0E6106-36BF-404F-B952-65F5BA1664E7}"/>
          </ac:spMkLst>
        </pc:spChg>
        <pc:spChg chg="mod">
          <ac:chgData name="Zehnder, Charlotte B" userId="17f7c13f-26ca-4d0c-a7b0-4b59dbc49ea2" providerId="ADAL" clId="{D1A28CE5-5634-4241-B7EA-7AAC5428CFB2}" dt="2021-10-08T02:34:38.776" v="161" actId="14100"/>
          <ac:spMkLst>
            <pc:docMk/>
            <pc:sldMk cId="3773022777" sldId="266"/>
            <ac:spMk id="16" creationId="{F2C15BAC-4E73-4DDF-B826-0BD7AB8A125C}"/>
          </ac:spMkLst>
        </pc:spChg>
        <pc:grpChg chg="add del mod">
          <ac:chgData name="Zehnder, Charlotte B" userId="17f7c13f-26ca-4d0c-a7b0-4b59dbc49ea2" providerId="ADAL" clId="{D1A28CE5-5634-4241-B7EA-7AAC5428CFB2}" dt="2021-10-08T02:34:43.400" v="162" actId="478"/>
          <ac:grpSpMkLst>
            <pc:docMk/>
            <pc:sldMk cId="3773022777" sldId="266"/>
            <ac:grpSpMk id="4" creationId="{B96EAD3D-7071-47AA-A9A7-6DFFBF49028C}"/>
          </ac:grpSpMkLst>
        </pc:grpChg>
        <pc:cxnChg chg="mod">
          <ac:chgData name="Zehnder, Charlotte B" userId="17f7c13f-26ca-4d0c-a7b0-4b59dbc49ea2" providerId="ADAL" clId="{D1A28CE5-5634-4241-B7EA-7AAC5428CFB2}" dt="2021-10-08T02:34:38.776" v="161" actId="14100"/>
          <ac:cxnSpMkLst>
            <pc:docMk/>
            <pc:sldMk cId="3773022777" sldId="266"/>
            <ac:cxnSpMk id="5" creationId="{ED4E475E-0813-4D56-BFA0-8060E366AB22}"/>
          </ac:cxnSpMkLst>
        </pc:cxnChg>
        <pc:cxnChg chg="mod">
          <ac:chgData name="Zehnder, Charlotte B" userId="17f7c13f-26ca-4d0c-a7b0-4b59dbc49ea2" providerId="ADAL" clId="{D1A28CE5-5634-4241-B7EA-7AAC5428CFB2}" dt="2021-10-08T02:34:38.776" v="161" actId="14100"/>
          <ac:cxnSpMkLst>
            <pc:docMk/>
            <pc:sldMk cId="3773022777" sldId="266"/>
            <ac:cxnSpMk id="6" creationId="{A763EEEE-E8C1-4567-8F39-81D0A151B389}"/>
          </ac:cxnSpMkLst>
        </pc:cxnChg>
        <pc:cxnChg chg="mod">
          <ac:chgData name="Zehnder, Charlotte B" userId="17f7c13f-26ca-4d0c-a7b0-4b59dbc49ea2" providerId="ADAL" clId="{D1A28CE5-5634-4241-B7EA-7AAC5428CFB2}" dt="2021-10-08T02:34:38.776" v="161" actId="14100"/>
          <ac:cxnSpMkLst>
            <pc:docMk/>
            <pc:sldMk cId="3773022777" sldId="266"/>
            <ac:cxnSpMk id="8" creationId="{CDBDE404-A70D-41F1-92A2-0B2A090578FA}"/>
          </ac:cxnSpMkLst>
        </pc:cxnChg>
        <pc:cxnChg chg="mod">
          <ac:chgData name="Zehnder, Charlotte B" userId="17f7c13f-26ca-4d0c-a7b0-4b59dbc49ea2" providerId="ADAL" clId="{D1A28CE5-5634-4241-B7EA-7AAC5428CFB2}" dt="2021-10-08T02:34:38.776" v="161" actId="14100"/>
          <ac:cxnSpMkLst>
            <pc:docMk/>
            <pc:sldMk cId="3773022777" sldId="266"/>
            <ac:cxnSpMk id="13" creationId="{212D0548-9CFB-43B1-9E9B-154709FE00EE}"/>
          </ac:cxnSpMkLst>
        </pc:cxnChg>
      </pc:sldChg>
      <pc:sldChg chg="addSp modSp add mod ord">
        <pc:chgData name="Zehnder, Charlotte B" userId="17f7c13f-26ca-4d0c-a7b0-4b59dbc49ea2" providerId="ADAL" clId="{D1A28CE5-5634-4241-B7EA-7AAC5428CFB2}" dt="2021-10-08T02:34:47.080" v="163"/>
        <pc:sldMkLst>
          <pc:docMk/>
          <pc:sldMk cId="449803689" sldId="273"/>
        </pc:sldMkLst>
        <pc:spChg chg="mod">
          <ac:chgData name="Zehnder, Charlotte B" userId="17f7c13f-26ca-4d0c-a7b0-4b59dbc49ea2" providerId="ADAL" clId="{D1A28CE5-5634-4241-B7EA-7AAC5428CFB2}" dt="2021-10-08T02:33:44.991" v="159" actId="20577"/>
          <ac:spMkLst>
            <pc:docMk/>
            <pc:sldMk cId="449803689" sldId="273"/>
            <ac:spMk id="3" creationId="{F6492151-1028-47EC-AB7B-8605D02E7D14}"/>
          </ac:spMkLst>
        </pc:spChg>
        <pc:spChg chg="mod">
          <ac:chgData name="Zehnder, Charlotte B" userId="17f7c13f-26ca-4d0c-a7b0-4b59dbc49ea2" providerId="ADAL" clId="{D1A28CE5-5634-4241-B7EA-7AAC5428CFB2}" dt="2021-10-08T02:34:47.080" v="163"/>
          <ac:spMkLst>
            <pc:docMk/>
            <pc:sldMk cId="449803689" sldId="273"/>
            <ac:spMk id="7" creationId="{C5BF607A-ADDB-4D3E-8420-837E95D8856A}"/>
          </ac:spMkLst>
        </pc:spChg>
        <pc:spChg chg="mod">
          <ac:chgData name="Zehnder, Charlotte B" userId="17f7c13f-26ca-4d0c-a7b0-4b59dbc49ea2" providerId="ADAL" clId="{D1A28CE5-5634-4241-B7EA-7AAC5428CFB2}" dt="2021-10-08T02:34:47.080" v="163"/>
          <ac:spMkLst>
            <pc:docMk/>
            <pc:sldMk cId="449803689" sldId="273"/>
            <ac:spMk id="9" creationId="{E995A28E-104D-4485-B0B5-259363FD1825}"/>
          </ac:spMkLst>
        </pc:spChg>
        <pc:spChg chg="mod">
          <ac:chgData name="Zehnder, Charlotte B" userId="17f7c13f-26ca-4d0c-a7b0-4b59dbc49ea2" providerId="ADAL" clId="{D1A28CE5-5634-4241-B7EA-7AAC5428CFB2}" dt="2021-10-08T02:34:47.080" v="163"/>
          <ac:spMkLst>
            <pc:docMk/>
            <pc:sldMk cId="449803689" sldId="273"/>
            <ac:spMk id="10" creationId="{714D58B1-CA9E-444A-B806-D2FD7A1CF2FD}"/>
          </ac:spMkLst>
        </pc:spChg>
        <pc:spChg chg="mod">
          <ac:chgData name="Zehnder, Charlotte B" userId="17f7c13f-26ca-4d0c-a7b0-4b59dbc49ea2" providerId="ADAL" clId="{D1A28CE5-5634-4241-B7EA-7AAC5428CFB2}" dt="2021-10-08T02:34:47.080" v="163"/>
          <ac:spMkLst>
            <pc:docMk/>
            <pc:sldMk cId="449803689" sldId="273"/>
            <ac:spMk id="11" creationId="{B4875555-485E-47B6-A8F6-F4FC30073B0F}"/>
          </ac:spMkLst>
        </pc:spChg>
        <pc:spChg chg="mod">
          <ac:chgData name="Zehnder, Charlotte B" userId="17f7c13f-26ca-4d0c-a7b0-4b59dbc49ea2" providerId="ADAL" clId="{D1A28CE5-5634-4241-B7EA-7AAC5428CFB2}" dt="2021-10-08T02:34:47.080" v="163"/>
          <ac:spMkLst>
            <pc:docMk/>
            <pc:sldMk cId="449803689" sldId="273"/>
            <ac:spMk id="12" creationId="{1D4F79B1-F515-4AA4-B171-26C1AB162728}"/>
          </ac:spMkLst>
        </pc:spChg>
        <pc:spChg chg="mod">
          <ac:chgData name="Zehnder, Charlotte B" userId="17f7c13f-26ca-4d0c-a7b0-4b59dbc49ea2" providerId="ADAL" clId="{D1A28CE5-5634-4241-B7EA-7AAC5428CFB2}" dt="2021-10-08T02:34:47.080" v="163"/>
          <ac:spMkLst>
            <pc:docMk/>
            <pc:sldMk cId="449803689" sldId="273"/>
            <ac:spMk id="14" creationId="{5ED47703-3E6B-4C98-B646-F24468F0100D}"/>
          </ac:spMkLst>
        </pc:spChg>
        <pc:spChg chg="mod">
          <ac:chgData name="Zehnder, Charlotte B" userId="17f7c13f-26ca-4d0c-a7b0-4b59dbc49ea2" providerId="ADAL" clId="{D1A28CE5-5634-4241-B7EA-7AAC5428CFB2}" dt="2021-10-08T02:34:47.080" v="163"/>
          <ac:spMkLst>
            <pc:docMk/>
            <pc:sldMk cId="449803689" sldId="273"/>
            <ac:spMk id="15" creationId="{79BF9237-DEBF-4FEB-8748-9C55B91AB113}"/>
          </ac:spMkLst>
        </pc:spChg>
        <pc:spChg chg="mod">
          <ac:chgData name="Zehnder, Charlotte B" userId="17f7c13f-26ca-4d0c-a7b0-4b59dbc49ea2" providerId="ADAL" clId="{D1A28CE5-5634-4241-B7EA-7AAC5428CFB2}" dt="2021-10-08T02:34:47.080" v="163"/>
          <ac:spMkLst>
            <pc:docMk/>
            <pc:sldMk cId="449803689" sldId="273"/>
            <ac:spMk id="16" creationId="{AF63F7C6-5D3F-4414-96EB-BE46824C81A5}"/>
          </ac:spMkLst>
        </pc:spChg>
        <pc:grpChg chg="add mod">
          <ac:chgData name="Zehnder, Charlotte B" userId="17f7c13f-26ca-4d0c-a7b0-4b59dbc49ea2" providerId="ADAL" clId="{D1A28CE5-5634-4241-B7EA-7AAC5428CFB2}" dt="2021-10-08T02:34:47.080" v="163"/>
          <ac:grpSpMkLst>
            <pc:docMk/>
            <pc:sldMk cId="449803689" sldId="273"/>
            <ac:grpSpMk id="4" creationId="{85A56663-48D6-4F7B-86C4-0D8A55F32053}"/>
          </ac:grpSpMkLst>
        </pc:grpChg>
        <pc:cxnChg chg="mod">
          <ac:chgData name="Zehnder, Charlotte B" userId="17f7c13f-26ca-4d0c-a7b0-4b59dbc49ea2" providerId="ADAL" clId="{D1A28CE5-5634-4241-B7EA-7AAC5428CFB2}" dt="2021-10-08T02:34:47.080" v="163"/>
          <ac:cxnSpMkLst>
            <pc:docMk/>
            <pc:sldMk cId="449803689" sldId="273"/>
            <ac:cxnSpMk id="5" creationId="{537B73C4-E4FB-46C7-8AC2-246C47D6D647}"/>
          </ac:cxnSpMkLst>
        </pc:cxnChg>
        <pc:cxnChg chg="mod">
          <ac:chgData name="Zehnder, Charlotte B" userId="17f7c13f-26ca-4d0c-a7b0-4b59dbc49ea2" providerId="ADAL" clId="{D1A28CE5-5634-4241-B7EA-7AAC5428CFB2}" dt="2021-10-08T02:34:47.080" v="163"/>
          <ac:cxnSpMkLst>
            <pc:docMk/>
            <pc:sldMk cId="449803689" sldId="273"/>
            <ac:cxnSpMk id="6" creationId="{887FE935-EC44-40B7-92D3-D57E1CA910D7}"/>
          </ac:cxnSpMkLst>
        </pc:cxnChg>
        <pc:cxnChg chg="mod">
          <ac:chgData name="Zehnder, Charlotte B" userId="17f7c13f-26ca-4d0c-a7b0-4b59dbc49ea2" providerId="ADAL" clId="{D1A28CE5-5634-4241-B7EA-7AAC5428CFB2}" dt="2021-10-08T02:34:47.080" v="163"/>
          <ac:cxnSpMkLst>
            <pc:docMk/>
            <pc:sldMk cId="449803689" sldId="273"/>
            <ac:cxnSpMk id="8" creationId="{96BBA52D-6117-40EF-A1AB-158E52B50B29}"/>
          </ac:cxnSpMkLst>
        </pc:cxnChg>
        <pc:cxnChg chg="mod">
          <ac:chgData name="Zehnder, Charlotte B" userId="17f7c13f-26ca-4d0c-a7b0-4b59dbc49ea2" providerId="ADAL" clId="{D1A28CE5-5634-4241-B7EA-7AAC5428CFB2}" dt="2021-10-08T02:34:47.080" v="163"/>
          <ac:cxnSpMkLst>
            <pc:docMk/>
            <pc:sldMk cId="449803689" sldId="273"/>
            <ac:cxnSpMk id="13" creationId="{6734FC32-7A6F-4908-AEE9-00DEC5564BAE}"/>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8C9797-13D1-4D9B-A07E-1B45498F692B}" type="datetimeFigureOut">
              <a:rPr lang="en-US" smtClean="0"/>
              <a:t>10/7/2021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688E4F-D648-4373-B574-3431A3757D4D}" type="slidenum">
              <a:rPr lang="en-US" smtClean="0"/>
              <a:t>‹#›</a:t>
            </a:fld>
            <a:endParaRPr lang="en-US"/>
          </a:p>
        </p:txBody>
      </p:sp>
    </p:spTree>
    <p:extLst>
      <p:ext uri="{BB962C8B-B14F-4D97-AF65-F5344CB8AC3E}">
        <p14:creationId xmlns:p14="http://schemas.microsoft.com/office/powerpoint/2010/main" val="4138568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3F0BF21A-2942-4AFB-A80F-B8657A13B8E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0E9527F8-1E29-454D-ADA8-5D31D754D2EA}"/>
              </a:ext>
            </a:extLst>
          </p:cNvPr>
          <p:cNvSpPr>
            <a:spLocks noGrp="1"/>
          </p:cNvSpPr>
          <p:nvPr>
            <p:ph type="body" idx="1"/>
          </p:nvPr>
        </p:nvSpPr>
        <p:spPr/>
        <p:txBody>
          <a:bodyPr/>
          <a:lstStyle/>
          <a:p>
            <a:pPr defTabSz="4389120" eaLnBrk="1" fontAlgn="auto" hangingPunct="1">
              <a:spcBef>
                <a:spcPts val="0"/>
              </a:spcBef>
              <a:spcAft>
                <a:spcPts val="0"/>
              </a:spcAft>
              <a:defRPr/>
            </a:pPr>
            <a:endParaRPr lang="en-US" sz="5760" dirty="0"/>
          </a:p>
        </p:txBody>
      </p:sp>
      <p:sp>
        <p:nvSpPr>
          <p:cNvPr id="4100" name="Slide Number Placeholder 3">
            <a:extLst>
              <a:ext uri="{FF2B5EF4-FFF2-40B4-BE49-F238E27FC236}">
                <a16:creationId xmlns:a16="http://schemas.microsoft.com/office/drawing/2014/main" id="{33CB7C92-29BA-43E9-A62D-5D3C074DF6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8600">
                <a:solidFill>
                  <a:schemeClr val="tx1"/>
                </a:solidFill>
                <a:latin typeface="Calibri" panose="020F0502020204030204" pitchFamily="34" charset="0"/>
              </a:defRPr>
            </a:lvl1pPr>
            <a:lvl2pPr marL="742950" indent="-285750">
              <a:defRPr sz="8600">
                <a:solidFill>
                  <a:schemeClr val="tx1"/>
                </a:solidFill>
                <a:latin typeface="Calibri" panose="020F0502020204030204" pitchFamily="34" charset="0"/>
              </a:defRPr>
            </a:lvl2pPr>
            <a:lvl3pPr marL="1143000" indent="-228600">
              <a:defRPr sz="8600">
                <a:solidFill>
                  <a:schemeClr val="tx1"/>
                </a:solidFill>
                <a:latin typeface="Calibri" panose="020F0502020204030204" pitchFamily="34" charset="0"/>
              </a:defRPr>
            </a:lvl3pPr>
            <a:lvl4pPr marL="1600200" indent="-228600">
              <a:defRPr sz="8600">
                <a:solidFill>
                  <a:schemeClr val="tx1"/>
                </a:solidFill>
                <a:latin typeface="Calibri" panose="020F0502020204030204" pitchFamily="34" charset="0"/>
              </a:defRPr>
            </a:lvl4pPr>
            <a:lvl5pPr marL="2057400" indent="-228600">
              <a:defRPr sz="8600">
                <a:solidFill>
                  <a:schemeClr val="tx1"/>
                </a:solidFill>
                <a:latin typeface="Calibri" panose="020F0502020204030204" pitchFamily="34" charset="0"/>
              </a:defRPr>
            </a:lvl5pPr>
            <a:lvl6pPr marL="2514600" indent="-228600" defTabSz="4387850" eaLnBrk="0" fontAlgn="base" hangingPunct="0">
              <a:spcBef>
                <a:spcPct val="0"/>
              </a:spcBef>
              <a:spcAft>
                <a:spcPct val="0"/>
              </a:spcAft>
              <a:defRPr sz="8600">
                <a:solidFill>
                  <a:schemeClr val="tx1"/>
                </a:solidFill>
                <a:latin typeface="Calibri" panose="020F0502020204030204" pitchFamily="34" charset="0"/>
              </a:defRPr>
            </a:lvl6pPr>
            <a:lvl7pPr marL="2971800" indent="-228600" defTabSz="4387850" eaLnBrk="0" fontAlgn="base" hangingPunct="0">
              <a:spcBef>
                <a:spcPct val="0"/>
              </a:spcBef>
              <a:spcAft>
                <a:spcPct val="0"/>
              </a:spcAft>
              <a:defRPr sz="8600">
                <a:solidFill>
                  <a:schemeClr val="tx1"/>
                </a:solidFill>
                <a:latin typeface="Calibri" panose="020F0502020204030204" pitchFamily="34" charset="0"/>
              </a:defRPr>
            </a:lvl7pPr>
            <a:lvl8pPr marL="3429000" indent="-228600" defTabSz="4387850" eaLnBrk="0" fontAlgn="base" hangingPunct="0">
              <a:spcBef>
                <a:spcPct val="0"/>
              </a:spcBef>
              <a:spcAft>
                <a:spcPct val="0"/>
              </a:spcAft>
              <a:defRPr sz="8600">
                <a:solidFill>
                  <a:schemeClr val="tx1"/>
                </a:solidFill>
                <a:latin typeface="Calibri" panose="020F0502020204030204" pitchFamily="34" charset="0"/>
              </a:defRPr>
            </a:lvl8pPr>
            <a:lvl9pPr marL="3886200" indent="-228600" defTabSz="4387850" eaLnBrk="0" fontAlgn="base" hangingPunct="0">
              <a:spcBef>
                <a:spcPct val="0"/>
              </a:spcBef>
              <a:spcAft>
                <a:spcPct val="0"/>
              </a:spcAft>
              <a:defRPr sz="8600">
                <a:solidFill>
                  <a:schemeClr val="tx1"/>
                </a:solidFill>
                <a:latin typeface="Calibri" panose="020F0502020204030204" pitchFamily="34" charset="0"/>
              </a:defRPr>
            </a:lvl9pPr>
          </a:lstStyle>
          <a:p>
            <a:fld id="{6860E812-D678-4568-9A0E-8166D28E1B9A}" type="slidenum">
              <a:rPr lang="en-US" altLang="en-US" sz="1200" smtClean="0"/>
              <a:pPr/>
              <a:t>12</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0965D3-E6DA-874E-8AD5-6D3DFA580479}" type="slidenum">
              <a:rPr lang="en-US" smtClean="0"/>
              <a:t>13</a:t>
            </a:fld>
            <a:endParaRPr lang="en-US"/>
          </a:p>
        </p:txBody>
      </p:sp>
    </p:spTree>
    <p:extLst>
      <p:ext uri="{BB962C8B-B14F-4D97-AF65-F5344CB8AC3E}">
        <p14:creationId xmlns:p14="http://schemas.microsoft.com/office/powerpoint/2010/main" val="3389492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0965D3-E6DA-874E-8AD5-6D3DFA580479}" type="slidenum">
              <a:rPr lang="en-US" smtClean="0"/>
              <a:t>14</a:t>
            </a:fld>
            <a:endParaRPr lang="en-US"/>
          </a:p>
        </p:txBody>
      </p:sp>
    </p:spTree>
    <p:extLst>
      <p:ext uri="{BB962C8B-B14F-4D97-AF65-F5344CB8AC3E}">
        <p14:creationId xmlns:p14="http://schemas.microsoft.com/office/powerpoint/2010/main" val="3389492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A5F45679-AE47-43D9-A08B-8B5CAB5963BC}"/>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D237FCB5-C4B7-4153-B2E1-10F975FFA6FF}"/>
              </a:ext>
            </a:extLst>
          </p:cNvPr>
          <p:cNvSpPr>
            <a:spLocks noGrp="1"/>
          </p:cNvSpPr>
          <p:nvPr>
            <p:ph type="body" idx="1"/>
          </p:nvPr>
        </p:nvSpPr>
        <p:spPr/>
        <p:txBody>
          <a:bodyPr/>
          <a:lstStyle/>
          <a:p>
            <a:pPr defTabSz="4389120" eaLnBrk="1" fontAlgn="auto" hangingPunct="1">
              <a:spcBef>
                <a:spcPts val="0"/>
              </a:spcBef>
              <a:spcAft>
                <a:spcPts val="0"/>
              </a:spcAft>
              <a:defRPr/>
            </a:pPr>
            <a:endParaRPr lang="en-US" sz="5760" dirty="0"/>
          </a:p>
        </p:txBody>
      </p:sp>
      <p:sp>
        <p:nvSpPr>
          <p:cNvPr id="4100" name="Slide Number Placeholder 3">
            <a:extLst>
              <a:ext uri="{FF2B5EF4-FFF2-40B4-BE49-F238E27FC236}">
                <a16:creationId xmlns:a16="http://schemas.microsoft.com/office/drawing/2014/main" id="{0DF81C57-C5B7-46A6-95FD-62C81B61CE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8600">
                <a:solidFill>
                  <a:schemeClr val="tx1"/>
                </a:solidFill>
                <a:latin typeface="Calibri" panose="020F0502020204030204" pitchFamily="34" charset="0"/>
              </a:defRPr>
            </a:lvl1pPr>
            <a:lvl2pPr marL="742950" indent="-285750">
              <a:defRPr sz="8600">
                <a:solidFill>
                  <a:schemeClr val="tx1"/>
                </a:solidFill>
                <a:latin typeface="Calibri" panose="020F0502020204030204" pitchFamily="34" charset="0"/>
              </a:defRPr>
            </a:lvl2pPr>
            <a:lvl3pPr marL="1143000" indent="-228600">
              <a:defRPr sz="8600">
                <a:solidFill>
                  <a:schemeClr val="tx1"/>
                </a:solidFill>
                <a:latin typeface="Calibri" panose="020F0502020204030204" pitchFamily="34" charset="0"/>
              </a:defRPr>
            </a:lvl3pPr>
            <a:lvl4pPr marL="1600200" indent="-228600">
              <a:defRPr sz="8600">
                <a:solidFill>
                  <a:schemeClr val="tx1"/>
                </a:solidFill>
                <a:latin typeface="Calibri" panose="020F0502020204030204" pitchFamily="34" charset="0"/>
              </a:defRPr>
            </a:lvl4pPr>
            <a:lvl5pPr marL="2057400" indent="-228600">
              <a:defRPr sz="8600">
                <a:solidFill>
                  <a:schemeClr val="tx1"/>
                </a:solidFill>
                <a:latin typeface="Calibri" panose="020F0502020204030204" pitchFamily="34" charset="0"/>
              </a:defRPr>
            </a:lvl5pPr>
            <a:lvl6pPr marL="2514600" indent="-228600" defTabSz="4387850" eaLnBrk="0" fontAlgn="base" hangingPunct="0">
              <a:spcBef>
                <a:spcPct val="0"/>
              </a:spcBef>
              <a:spcAft>
                <a:spcPct val="0"/>
              </a:spcAft>
              <a:defRPr sz="8600">
                <a:solidFill>
                  <a:schemeClr val="tx1"/>
                </a:solidFill>
                <a:latin typeface="Calibri" panose="020F0502020204030204" pitchFamily="34" charset="0"/>
              </a:defRPr>
            </a:lvl6pPr>
            <a:lvl7pPr marL="2971800" indent="-228600" defTabSz="4387850" eaLnBrk="0" fontAlgn="base" hangingPunct="0">
              <a:spcBef>
                <a:spcPct val="0"/>
              </a:spcBef>
              <a:spcAft>
                <a:spcPct val="0"/>
              </a:spcAft>
              <a:defRPr sz="8600">
                <a:solidFill>
                  <a:schemeClr val="tx1"/>
                </a:solidFill>
                <a:latin typeface="Calibri" panose="020F0502020204030204" pitchFamily="34" charset="0"/>
              </a:defRPr>
            </a:lvl7pPr>
            <a:lvl8pPr marL="3429000" indent="-228600" defTabSz="4387850" eaLnBrk="0" fontAlgn="base" hangingPunct="0">
              <a:spcBef>
                <a:spcPct val="0"/>
              </a:spcBef>
              <a:spcAft>
                <a:spcPct val="0"/>
              </a:spcAft>
              <a:defRPr sz="8600">
                <a:solidFill>
                  <a:schemeClr val="tx1"/>
                </a:solidFill>
                <a:latin typeface="Calibri" panose="020F0502020204030204" pitchFamily="34" charset="0"/>
              </a:defRPr>
            </a:lvl8pPr>
            <a:lvl9pPr marL="3886200" indent="-228600" defTabSz="4387850" eaLnBrk="0" fontAlgn="base" hangingPunct="0">
              <a:spcBef>
                <a:spcPct val="0"/>
              </a:spcBef>
              <a:spcAft>
                <a:spcPct val="0"/>
              </a:spcAft>
              <a:defRPr sz="8600">
                <a:solidFill>
                  <a:schemeClr val="tx1"/>
                </a:solidFill>
                <a:latin typeface="Calibri" panose="020F0502020204030204" pitchFamily="34" charset="0"/>
              </a:defRPr>
            </a:lvl9pPr>
          </a:lstStyle>
          <a:p>
            <a:fld id="{2DF16F5C-3AFC-4650-859F-98A91E7A8B79}" type="slidenum">
              <a:rPr lang="en-US" altLang="en-US" sz="1200" smtClean="0"/>
              <a:pPr/>
              <a:t>15</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462E4-EEE3-A549-A46D-19B1EB74A1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B341B4-AB25-EA4B-A6D8-BAB3E98DD9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6579B3-DC16-0B43-963A-1565CB850AB5}"/>
              </a:ext>
            </a:extLst>
          </p:cNvPr>
          <p:cNvSpPr>
            <a:spLocks noGrp="1"/>
          </p:cNvSpPr>
          <p:nvPr>
            <p:ph type="dt" sz="half" idx="10"/>
          </p:nvPr>
        </p:nvSpPr>
        <p:spPr/>
        <p:txBody>
          <a:bodyPr/>
          <a:lstStyle/>
          <a:p>
            <a:fld id="{0423AA28-8C49-FF45-9108-7DC6C87BF0F5}" type="datetimeFigureOut">
              <a:rPr lang="en-US" smtClean="0"/>
              <a:t>10/7/2021</a:t>
            </a:fld>
            <a:endParaRPr lang="en-US"/>
          </a:p>
        </p:txBody>
      </p:sp>
      <p:sp>
        <p:nvSpPr>
          <p:cNvPr id="5" name="Footer Placeholder 4">
            <a:extLst>
              <a:ext uri="{FF2B5EF4-FFF2-40B4-BE49-F238E27FC236}">
                <a16:creationId xmlns:a16="http://schemas.microsoft.com/office/drawing/2014/main" id="{7A350D4E-7960-A841-9D29-8BA2B4CFD1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7D10A4-12E0-964E-84A9-1F661F678270}"/>
              </a:ext>
            </a:extLst>
          </p:cNvPr>
          <p:cNvSpPr>
            <a:spLocks noGrp="1"/>
          </p:cNvSpPr>
          <p:nvPr>
            <p:ph type="sldNum" sz="quarter" idx="12"/>
          </p:nvPr>
        </p:nvSpPr>
        <p:spPr/>
        <p:txBody>
          <a:bodyPr/>
          <a:lstStyle/>
          <a:p>
            <a:fld id="{096E6FF7-2CE9-F84C-B4D1-E5E0065E7802}" type="slidenum">
              <a:rPr lang="en-US" smtClean="0"/>
              <a:t>‹#›</a:t>
            </a:fld>
            <a:endParaRPr lang="en-US"/>
          </a:p>
        </p:txBody>
      </p:sp>
    </p:spTree>
    <p:extLst>
      <p:ext uri="{BB962C8B-B14F-4D97-AF65-F5344CB8AC3E}">
        <p14:creationId xmlns:p14="http://schemas.microsoft.com/office/powerpoint/2010/main" val="389076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0AD7D5C-93A3-44D1-B4FA-722D18493ADC}" type="datetimeFigureOut">
              <a:rPr lang="en-US" smtClean="0"/>
              <a:t>10/7/2021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4D6AE0-2ADF-4313-AB43-9B825C16A02E}" type="slidenum">
              <a:rPr lang="en-US" smtClean="0"/>
              <a:t>‹#›</a:t>
            </a:fld>
            <a:endParaRPr lang="en-US"/>
          </a:p>
        </p:txBody>
      </p:sp>
    </p:spTree>
    <p:extLst>
      <p:ext uri="{BB962C8B-B14F-4D97-AF65-F5344CB8AC3E}">
        <p14:creationId xmlns:p14="http://schemas.microsoft.com/office/powerpoint/2010/main" val="2010581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AD7D5C-93A3-44D1-B4FA-722D18493ADC}" type="datetimeFigureOut">
              <a:rPr lang="en-US" smtClean="0"/>
              <a:t>10/7/2021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4D6AE0-2ADF-4313-AB43-9B825C16A02E}" type="slidenum">
              <a:rPr lang="en-US" smtClean="0"/>
              <a:t>‹#›</a:t>
            </a:fld>
            <a:endParaRPr lang="en-US"/>
          </a:p>
        </p:txBody>
      </p:sp>
    </p:spTree>
    <p:extLst>
      <p:ext uri="{BB962C8B-B14F-4D97-AF65-F5344CB8AC3E}">
        <p14:creationId xmlns:p14="http://schemas.microsoft.com/office/powerpoint/2010/main" val="4150177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AD7D5C-93A3-44D1-B4FA-722D18493ADC}" type="datetimeFigureOut">
              <a:rPr lang="en-US" smtClean="0"/>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4D6AE0-2ADF-4313-AB43-9B825C16A02E}" type="slidenum">
              <a:rPr lang="en-US" smtClean="0"/>
              <a:t>‹#›</a:t>
            </a:fld>
            <a:endParaRPr lang="en-US"/>
          </a:p>
        </p:txBody>
      </p:sp>
    </p:spTree>
    <p:extLst>
      <p:ext uri="{BB962C8B-B14F-4D97-AF65-F5344CB8AC3E}">
        <p14:creationId xmlns:p14="http://schemas.microsoft.com/office/powerpoint/2010/main" val="9431635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AD7D5C-93A3-44D1-B4FA-722D18493ADC}" type="datetimeFigureOut">
              <a:rPr lang="en-US" smtClean="0"/>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4D6AE0-2ADF-4313-AB43-9B825C16A02E}" type="slidenum">
              <a:rPr lang="en-US" smtClean="0"/>
              <a:t>‹#›</a:t>
            </a:fld>
            <a:endParaRPr lang="en-US"/>
          </a:p>
        </p:txBody>
      </p:sp>
    </p:spTree>
    <p:extLst>
      <p:ext uri="{BB962C8B-B14F-4D97-AF65-F5344CB8AC3E}">
        <p14:creationId xmlns:p14="http://schemas.microsoft.com/office/powerpoint/2010/main" val="3558135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27" indent="0" algn="ctr">
              <a:buNone/>
              <a:defRPr>
                <a:solidFill>
                  <a:schemeClr val="tx1">
                    <a:tint val="75000"/>
                  </a:schemeClr>
                </a:solidFill>
              </a:defRPr>
            </a:lvl2pPr>
            <a:lvl3pPr marL="914254" indent="0" algn="ctr">
              <a:buNone/>
              <a:defRPr>
                <a:solidFill>
                  <a:schemeClr val="tx1">
                    <a:tint val="75000"/>
                  </a:schemeClr>
                </a:solidFill>
              </a:defRPr>
            </a:lvl3pPr>
            <a:lvl4pPr marL="1371381" indent="0" algn="ctr">
              <a:buNone/>
              <a:defRPr>
                <a:solidFill>
                  <a:schemeClr val="tx1">
                    <a:tint val="75000"/>
                  </a:schemeClr>
                </a:solidFill>
              </a:defRPr>
            </a:lvl4pPr>
            <a:lvl5pPr marL="1828507" indent="0" algn="ctr">
              <a:buNone/>
              <a:defRPr>
                <a:solidFill>
                  <a:schemeClr val="tx1">
                    <a:tint val="75000"/>
                  </a:schemeClr>
                </a:solidFill>
              </a:defRPr>
            </a:lvl5pPr>
            <a:lvl6pPr marL="2285634" indent="0" algn="ctr">
              <a:buNone/>
              <a:defRPr>
                <a:solidFill>
                  <a:schemeClr val="tx1">
                    <a:tint val="75000"/>
                  </a:schemeClr>
                </a:solidFill>
              </a:defRPr>
            </a:lvl6pPr>
            <a:lvl7pPr marL="2742761" indent="0" algn="ctr">
              <a:buNone/>
              <a:defRPr>
                <a:solidFill>
                  <a:schemeClr val="tx1">
                    <a:tint val="75000"/>
                  </a:schemeClr>
                </a:solidFill>
              </a:defRPr>
            </a:lvl7pPr>
            <a:lvl8pPr marL="3199888" indent="0" algn="ctr">
              <a:buNone/>
              <a:defRPr>
                <a:solidFill>
                  <a:schemeClr val="tx1">
                    <a:tint val="75000"/>
                  </a:schemeClr>
                </a:solidFill>
              </a:defRPr>
            </a:lvl8pPr>
            <a:lvl9pPr marL="3657015"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FDD3A916-DDF8-4DA6-A852-83F71CD0AFE2}"/>
              </a:ext>
            </a:extLst>
          </p:cNvPr>
          <p:cNvSpPr>
            <a:spLocks noGrp="1"/>
          </p:cNvSpPr>
          <p:nvPr>
            <p:ph type="dt" sz="half" idx="10"/>
          </p:nvPr>
        </p:nvSpPr>
        <p:spPr/>
        <p:txBody>
          <a:bodyPr/>
          <a:lstStyle>
            <a:lvl1pPr>
              <a:defRPr/>
            </a:lvl1pPr>
          </a:lstStyle>
          <a:p>
            <a:pPr>
              <a:defRPr/>
            </a:pPr>
            <a:fld id="{66E7B90D-A170-416F-8056-AF044EED2C6B}" type="datetimeFigureOut">
              <a:rPr lang="en-US"/>
              <a:pPr>
                <a:defRPr/>
              </a:pPr>
              <a:t>10/7/2021</a:t>
            </a:fld>
            <a:endParaRPr lang="en-US"/>
          </a:p>
        </p:txBody>
      </p:sp>
      <p:sp>
        <p:nvSpPr>
          <p:cNvPr id="5" name="Footer Placeholder 4">
            <a:extLst>
              <a:ext uri="{FF2B5EF4-FFF2-40B4-BE49-F238E27FC236}">
                <a16:creationId xmlns:a16="http://schemas.microsoft.com/office/drawing/2014/main" id="{E7C99DD3-9844-4A96-9242-2E9ECA41C48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9C01418-43A6-4490-AAF6-20985C1A0E97}"/>
              </a:ext>
            </a:extLst>
          </p:cNvPr>
          <p:cNvSpPr>
            <a:spLocks noGrp="1"/>
          </p:cNvSpPr>
          <p:nvPr>
            <p:ph type="sldNum" sz="quarter" idx="12"/>
          </p:nvPr>
        </p:nvSpPr>
        <p:spPr/>
        <p:txBody>
          <a:bodyPr/>
          <a:lstStyle>
            <a:lvl1pPr>
              <a:defRPr/>
            </a:lvl1pPr>
          </a:lstStyle>
          <a:p>
            <a:pPr>
              <a:defRPr/>
            </a:pPr>
            <a:fld id="{70C719C8-83F8-41CF-87A1-3F3DD3A67AE7}" type="slidenum">
              <a:rPr lang="en-US" altLang="en-US"/>
              <a:pPr>
                <a:defRPr/>
              </a:pPr>
              <a:t>‹#›</a:t>
            </a:fld>
            <a:endParaRPr lang="en-US" altLang="en-US"/>
          </a:p>
        </p:txBody>
      </p:sp>
    </p:spTree>
    <p:extLst>
      <p:ext uri="{BB962C8B-B14F-4D97-AF65-F5344CB8AC3E}">
        <p14:creationId xmlns:p14="http://schemas.microsoft.com/office/powerpoint/2010/main" val="2375733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AD7D5C-93A3-44D1-B4FA-722D18493ADC}" type="datetimeFigureOut">
              <a:rPr lang="en-US" smtClean="0"/>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4D6AE0-2ADF-4313-AB43-9B825C16A02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175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AD7D5C-93A3-44D1-B4FA-722D18493ADC}" type="datetimeFigureOut">
              <a:rPr lang="en-US" smtClean="0"/>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4D6AE0-2ADF-4313-AB43-9B825C16A02E}" type="slidenum">
              <a:rPr lang="en-US" smtClean="0"/>
              <a:t>‹#›</a:t>
            </a:fld>
            <a:endParaRPr lang="en-US"/>
          </a:p>
        </p:txBody>
      </p:sp>
    </p:spTree>
    <p:extLst>
      <p:ext uri="{BB962C8B-B14F-4D97-AF65-F5344CB8AC3E}">
        <p14:creationId xmlns:p14="http://schemas.microsoft.com/office/powerpoint/2010/main" val="27346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AD7D5C-93A3-44D1-B4FA-722D18493ADC}" type="datetimeFigureOut">
              <a:rPr lang="en-US" smtClean="0"/>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4D6AE0-2ADF-4313-AB43-9B825C16A02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08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AD7D5C-93A3-44D1-B4FA-722D18493ADC}" type="datetimeFigureOut">
              <a:rPr lang="en-US" smtClean="0"/>
              <a:t>10/7/2021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4D6AE0-2ADF-4313-AB43-9B825C16A02E}" type="slidenum">
              <a:rPr lang="en-US" smtClean="0"/>
              <a:t>‹#›</a:t>
            </a:fld>
            <a:endParaRPr lang="en-US"/>
          </a:p>
        </p:txBody>
      </p:sp>
    </p:spTree>
    <p:extLst>
      <p:ext uri="{BB962C8B-B14F-4D97-AF65-F5344CB8AC3E}">
        <p14:creationId xmlns:p14="http://schemas.microsoft.com/office/powerpoint/2010/main" val="2976738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AD7D5C-93A3-44D1-B4FA-722D18493ADC}" type="datetimeFigureOut">
              <a:rPr lang="en-US" smtClean="0"/>
              <a:t>10/7/2021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4D6AE0-2ADF-4313-AB43-9B825C16A02E}" type="slidenum">
              <a:rPr lang="en-US" smtClean="0"/>
              <a:t>‹#›</a:t>
            </a:fld>
            <a:endParaRPr lang="en-US"/>
          </a:p>
        </p:txBody>
      </p:sp>
    </p:spTree>
    <p:extLst>
      <p:ext uri="{BB962C8B-B14F-4D97-AF65-F5344CB8AC3E}">
        <p14:creationId xmlns:p14="http://schemas.microsoft.com/office/powerpoint/2010/main" val="3038690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AD7D5C-93A3-44D1-B4FA-722D18493ADC}" type="datetimeFigureOut">
              <a:rPr lang="en-US" smtClean="0"/>
              <a:t>10/7/2021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4D6AE0-2ADF-4313-AB43-9B825C16A02E}" type="slidenum">
              <a:rPr lang="en-US" smtClean="0"/>
              <a:t>‹#›</a:t>
            </a:fld>
            <a:endParaRPr lang="en-US"/>
          </a:p>
        </p:txBody>
      </p:sp>
    </p:spTree>
    <p:extLst>
      <p:ext uri="{BB962C8B-B14F-4D97-AF65-F5344CB8AC3E}">
        <p14:creationId xmlns:p14="http://schemas.microsoft.com/office/powerpoint/2010/main" val="291803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0AD7D5C-93A3-44D1-B4FA-722D18493ADC}" type="datetimeFigureOut">
              <a:rPr lang="en-US" smtClean="0"/>
              <a:t>10/7/2021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D4D6AE0-2ADF-4313-AB43-9B825C16A02E}" type="slidenum">
              <a:rPr lang="en-US" smtClean="0"/>
              <a:t>‹#›</a:t>
            </a:fld>
            <a:endParaRPr lang="en-US"/>
          </a:p>
        </p:txBody>
      </p:sp>
    </p:spTree>
    <p:extLst>
      <p:ext uri="{BB962C8B-B14F-4D97-AF65-F5344CB8AC3E}">
        <p14:creationId xmlns:p14="http://schemas.microsoft.com/office/powerpoint/2010/main" val="355061080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6F9D8C-84BD-A643-B453-6F4269E242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10CC1B-974F-DD4B-BE91-D66F4C0985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7C4E24-F930-7B4E-B8E6-150CBE8CBA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23AA28-8C49-FF45-9108-7DC6C87BF0F5}" type="datetimeFigureOut">
              <a:rPr lang="en-US" smtClean="0"/>
              <a:t>10/7/2021</a:t>
            </a:fld>
            <a:endParaRPr lang="en-US"/>
          </a:p>
        </p:txBody>
      </p:sp>
      <p:sp>
        <p:nvSpPr>
          <p:cNvPr id="5" name="Footer Placeholder 4">
            <a:extLst>
              <a:ext uri="{FF2B5EF4-FFF2-40B4-BE49-F238E27FC236}">
                <a16:creationId xmlns:a16="http://schemas.microsoft.com/office/drawing/2014/main" id="{45334322-F2B3-974B-B956-975498809F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5A43BD-A919-6243-B53F-37B5EC5601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6E6FF7-2CE9-F84C-B4D1-E5E0065E7802}" type="slidenum">
              <a:rPr lang="en-US" smtClean="0"/>
              <a:t>‹#›</a:t>
            </a:fld>
            <a:endParaRPr lang="en-US"/>
          </a:p>
        </p:txBody>
      </p:sp>
    </p:spTree>
    <p:extLst>
      <p:ext uri="{BB962C8B-B14F-4D97-AF65-F5344CB8AC3E}">
        <p14:creationId xmlns:p14="http://schemas.microsoft.com/office/powerpoint/2010/main" val="384166974"/>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F08EC63-445C-42F4-978C-8F45CBBB0D10}"/>
              </a:ext>
            </a:extLst>
          </p:cNvPr>
          <p:cNvSpPr>
            <a:spLocks noGrp="1" noChangeArrowheads="1"/>
          </p:cNvSpPr>
          <p:nvPr>
            <p:ph type="title"/>
          </p:nvPr>
        </p:nvSpPr>
        <p:spPr bwMode="auto">
          <a:xfrm>
            <a:off x="609424" y="274505"/>
            <a:ext cx="1097315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58A4432-813D-41AA-8D3D-495D200FE846}"/>
              </a:ext>
            </a:extLst>
          </p:cNvPr>
          <p:cNvSpPr>
            <a:spLocks noGrp="1" noChangeArrowheads="1"/>
          </p:cNvSpPr>
          <p:nvPr>
            <p:ph type="body" idx="1"/>
          </p:nvPr>
        </p:nvSpPr>
        <p:spPr bwMode="auto">
          <a:xfrm>
            <a:off x="609424" y="1600068"/>
            <a:ext cx="10973153" cy="452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DDA28D82-5258-4C81-86B9-674BB9493F95}"/>
              </a:ext>
            </a:extLst>
          </p:cNvPr>
          <p:cNvSpPr>
            <a:spLocks noGrp="1"/>
          </p:cNvSpPr>
          <p:nvPr>
            <p:ph type="dt" sz="half" idx="2"/>
          </p:nvPr>
        </p:nvSpPr>
        <p:spPr>
          <a:xfrm>
            <a:off x="609424" y="6356284"/>
            <a:ext cx="2845153" cy="365125"/>
          </a:xfrm>
          <a:prstGeom prst="rect">
            <a:avLst/>
          </a:prstGeom>
        </p:spPr>
        <p:txBody>
          <a:bodyPr vert="horz" lIns="91440" tIns="45720" rIns="91440" bIns="45720" rtlCol="0" anchor="ctr"/>
          <a:lstStyle>
            <a:lvl1pPr algn="l" defTabSz="914254" eaLnBrk="1" fontAlgn="auto" hangingPunct="1">
              <a:spcBef>
                <a:spcPts val="0"/>
              </a:spcBef>
              <a:spcAft>
                <a:spcPts val="0"/>
              </a:spcAft>
              <a:defRPr sz="1200">
                <a:solidFill>
                  <a:schemeClr val="tx1">
                    <a:tint val="75000"/>
                  </a:schemeClr>
                </a:solidFill>
                <a:latin typeface="+mn-lt"/>
              </a:defRPr>
            </a:lvl1pPr>
          </a:lstStyle>
          <a:p>
            <a:pPr>
              <a:defRPr/>
            </a:pPr>
            <a:fld id="{74FE5419-55AE-42F3-8980-94FEDB0DE64F}" type="datetimeFigureOut">
              <a:rPr lang="en-US"/>
              <a:pPr>
                <a:defRPr/>
              </a:pPr>
              <a:t>10/7/2021</a:t>
            </a:fld>
            <a:endParaRPr lang="en-US"/>
          </a:p>
        </p:txBody>
      </p:sp>
      <p:sp>
        <p:nvSpPr>
          <p:cNvPr id="5" name="Footer Placeholder 4">
            <a:extLst>
              <a:ext uri="{FF2B5EF4-FFF2-40B4-BE49-F238E27FC236}">
                <a16:creationId xmlns:a16="http://schemas.microsoft.com/office/drawing/2014/main" id="{6AA9AB0C-C7B1-41C9-8EE1-269A38FF4072}"/>
              </a:ext>
            </a:extLst>
          </p:cNvPr>
          <p:cNvSpPr>
            <a:spLocks noGrp="1"/>
          </p:cNvSpPr>
          <p:nvPr>
            <p:ph type="ftr" sz="quarter" idx="3"/>
          </p:nvPr>
        </p:nvSpPr>
        <p:spPr>
          <a:xfrm>
            <a:off x="4165424" y="6356284"/>
            <a:ext cx="3861153" cy="365125"/>
          </a:xfrm>
          <a:prstGeom prst="rect">
            <a:avLst/>
          </a:prstGeom>
        </p:spPr>
        <p:txBody>
          <a:bodyPr vert="horz" lIns="91440" tIns="45720" rIns="91440" bIns="45720" rtlCol="0" anchor="ctr"/>
          <a:lstStyle>
            <a:lvl1pPr algn="ctr" defTabSz="914254"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E3F96873-1321-4D37-973A-715A3E7BB1DA}"/>
              </a:ext>
            </a:extLst>
          </p:cNvPr>
          <p:cNvSpPr>
            <a:spLocks noGrp="1"/>
          </p:cNvSpPr>
          <p:nvPr>
            <p:ph type="sldNum" sz="quarter" idx="4"/>
          </p:nvPr>
        </p:nvSpPr>
        <p:spPr>
          <a:xfrm>
            <a:off x="8737424" y="6356284"/>
            <a:ext cx="2845153"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187">
                <a:solidFill>
                  <a:srgbClr val="898989"/>
                </a:solidFill>
              </a:defRPr>
            </a:lvl1pPr>
          </a:lstStyle>
          <a:p>
            <a:pPr>
              <a:defRPr/>
            </a:pPr>
            <a:fld id="{CA4E96A7-3224-4774-A85D-8B7BA67F154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387850" rtl="0" eaLnBrk="0" fontAlgn="base" hangingPunct="0">
        <a:spcBef>
          <a:spcPct val="0"/>
        </a:spcBef>
        <a:spcAft>
          <a:spcPct val="0"/>
        </a:spcAft>
        <a:defRPr sz="21100" kern="1200">
          <a:solidFill>
            <a:schemeClr val="tx1"/>
          </a:solidFill>
          <a:latin typeface="+mj-lt"/>
          <a:ea typeface="+mj-ea"/>
          <a:cs typeface="+mj-cs"/>
        </a:defRPr>
      </a:lvl1pPr>
      <a:lvl2pPr algn="ctr" defTabSz="4387850" rtl="0" eaLnBrk="0" fontAlgn="base" hangingPunct="0">
        <a:spcBef>
          <a:spcPct val="0"/>
        </a:spcBef>
        <a:spcAft>
          <a:spcPct val="0"/>
        </a:spcAft>
        <a:defRPr sz="21100">
          <a:solidFill>
            <a:schemeClr val="tx1"/>
          </a:solidFill>
          <a:latin typeface="Calibri" panose="020F0502020204030204" pitchFamily="34" charset="0"/>
        </a:defRPr>
      </a:lvl2pPr>
      <a:lvl3pPr algn="ctr" defTabSz="4387850" rtl="0" eaLnBrk="0" fontAlgn="base" hangingPunct="0">
        <a:spcBef>
          <a:spcPct val="0"/>
        </a:spcBef>
        <a:spcAft>
          <a:spcPct val="0"/>
        </a:spcAft>
        <a:defRPr sz="21100">
          <a:solidFill>
            <a:schemeClr val="tx1"/>
          </a:solidFill>
          <a:latin typeface="Calibri" panose="020F0502020204030204" pitchFamily="34" charset="0"/>
        </a:defRPr>
      </a:lvl3pPr>
      <a:lvl4pPr algn="ctr" defTabSz="4387850" rtl="0" eaLnBrk="0" fontAlgn="base" hangingPunct="0">
        <a:spcBef>
          <a:spcPct val="0"/>
        </a:spcBef>
        <a:spcAft>
          <a:spcPct val="0"/>
        </a:spcAft>
        <a:defRPr sz="21100">
          <a:solidFill>
            <a:schemeClr val="tx1"/>
          </a:solidFill>
          <a:latin typeface="Calibri" panose="020F0502020204030204" pitchFamily="34" charset="0"/>
        </a:defRPr>
      </a:lvl4pPr>
      <a:lvl5pPr algn="ctr" defTabSz="4387850" rtl="0" eaLnBrk="0" fontAlgn="base" hangingPunct="0">
        <a:spcBef>
          <a:spcPct val="0"/>
        </a:spcBef>
        <a:spcAft>
          <a:spcPct val="0"/>
        </a:spcAft>
        <a:defRPr sz="21100">
          <a:solidFill>
            <a:schemeClr val="tx1"/>
          </a:solidFill>
          <a:latin typeface="Calibri" panose="020F0502020204030204" pitchFamily="34" charset="0"/>
        </a:defRPr>
      </a:lvl5pPr>
      <a:lvl6pPr marL="457200" algn="ctr" defTabSz="4387850" rtl="0" fontAlgn="base">
        <a:spcBef>
          <a:spcPct val="0"/>
        </a:spcBef>
        <a:spcAft>
          <a:spcPct val="0"/>
        </a:spcAft>
        <a:defRPr sz="21100">
          <a:solidFill>
            <a:schemeClr val="tx1"/>
          </a:solidFill>
          <a:latin typeface="Calibri" panose="020F0502020204030204" pitchFamily="34" charset="0"/>
        </a:defRPr>
      </a:lvl6pPr>
      <a:lvl7pPr marL="914400" algn="ctr" defTabSz="4387850" rtl="0" fontAlgn="base">
        <a:spcBef>
          <a:spcPct val="0"/>
        </a:spcBef>
        <a:spcAft>
          <a:spcPct val="0"/>
        </a:spcAft>
        <a:defRPr sz="21100">
          <a:solidFill>
            <a:schemeClr val="tx1"/>
          </a:solidFill>
          <a:latin typeface="Calibri" panose="020F0502020204030204" pitchFamily="34" charset="0"/>
        </a:defRPr>
      </a:lvl7pPr>
      <a:lvl8pPr marL="1371600" algn="ctr" defTabSz="4387850" rtl="0" fontAlgn="base">
        <a:spcBef>
          <a:spcPct val="0"/>
        </a:spcBef>
        <a:spcAft>
          <a:spcPct val="0"/>
        </a:spcAft>
        <a:defRPr sz="21100">
          <a:solidFill>
            <a:schemeClr val="tx1"/>
          </a:solidFill>
          <a:latin typeface="Calibri" panose="020F0502020204030204" pitchFamily="34" charset="0"/>
        </a:defRPr>
      </a:lvl8pPr>
      <a:lvl9pPr marL="1828800" algn="ctr" defTabSz="4387850" rtl="0" fontAlgn="base">
        <a:spcBef>
          <a:spcPct val="0"/>
        </a:spcBef>
        <a:spcAft>
          <a:spcPct val="0"/>
        </a:spcAft>
        <a:defRPr sz="21100">
          <a:solidFill>
            <a:schemeClr val="tx1"/>
          </a:solidFill>
          <a:latin typeface="Calibri" panose="020F0502020204030204" pitchFamily="34" charset="0"/>
        </a:defRPr>
      </a:lvl9pPr>
    </p:titleStyle>
    <p:bodyStyle>
      <a:lvl1pPr marL="1644650" indent="-1644650" algn="l" defTabSz="4387850" rtl="0" eaLnBrk="0" fontAlgn="base" hangingPunct="0">
        <a:spcBef>
          <a:spcPct val="20000"/>
        </a:spcBef>
        <a:spcAft>
          <a:spcPct val="0"/>
        </a:spcAft>
        <a:buFont typeface="Arial" panose="020B0604020202020204" pitchFamily="34" charset="0"/>
        <a:buChar char="•"/>
        <a:defRPr sz="15300" kern="1200">
          <a:solidFill>
            <a:schemeClr val="tx1"/>
          </a:solidFill>
          <a:latin typeface="+mn-lt"/>
          <a:ea typeface="+mn-ea"/>
          <a:cs typeface="+mn-cs"/>
        </a:defRPr>
      </a:lvl1pPr>
      <a:lvl2pPr marL="3565525" indent="-1371600" algn="l" defTabSz="4387850" rtl="0" eaLnBrk="0" fontAlgn="base" hangingPunct="0">
        <a:spcBef>
          <a:spcPct val="20000"/>
        </a:spcBef>
        <a:spcAft>
          <a:spcPct val="0"/>
        </a:spcAft>
        <a:buFont typeface="Arial" panose="020B0604020202020204" pitchFamily="34" charset="0"/>
        <a:buChar char="–"/>
        <a:defRPr sz="13400" kern="1200">
          <a:solidFill>
            <a:schemeClr val="tx1"/>
          </a:solidFill>
          <a:latin typeface="+mn-lt"/>
          <a:ea typeface="+mn-ea"/>
          <a:cs typeface="+mn-cs"/>
        </a:defRPr>
      </a:lvl2pPr>
      <a:lvl3pPr marL="5486400" indent="-1096963" algn="l" defTabSz="4387850" rtl="0" eaLnBrk="0" fontAlgn="base" hangingPunct="0">
        <a:spcBef>
          <a:spcPct val="20000"/>
        </a:spcBef>
        <a:spcAft>
          <a:spcPct val="0"/>
        </a:spcAft>
        <a:buFont typeface="Arial" panose="020B0604020202020204" pitchFamily="34" charset="0"/>
        <a:buChar char="•"/>
        <a:defRPr sz="11500" kern="1200">
          <a:solidFill>
            <a:schemeClr val="tx1"/>
          </a:solidFill>
          <a:latin typeface="+mn-lt"/>
          <a:ea typeface="+mn-ea"/>
          <a:cs typeface="+mn-cs"/>
        </a:defRPr>
      </a:lvl3pPr>
      <a:lvl4pPr marL="7680325" indent="-1096963" algn="l" defTabSz="4387850" rtl="0" eaLnBrk="0" fontAlgn="base" hangingPunct="0">
        <a:spcBef>
          <a:spcPct val="20000"/>
        </a:spcBef>
        <a:spcAft>
          <a:spcPct val="0"/>
        </a:spcAft>
        <a:buFont typeface="Arial" panose="020B0604020202020204" pitchFamily="34" charset="0"/>
        <a:buChar char="–"/>
        <a:defRPr sz="9600" kern="1200">
          <a:solidFill>
            <a:schemeClr val="tx1"/>
          </a:solidFill>
          <a:latin typeface="+mn-lt"/>
          <a:ea typeface="+mn-ea"/>
          <a:cs typeface="+mn-cs"/>
        </a:defRPr>
      </a:lvl4pPr>
      <a:lvl5pPr marL="9874250" indent="-1096963" algn="l" defTabSz="4387850" rtl="0" eaLnBrk="0" fontAlgn="base" hangingPunct="0">
        <a:spcBef>
          <a:spcPct val="20000"/>
        </a:spcBef>
        <a:spcAft>
          <a:spcPct val="0"/>
        </a:spcAft>
        <a:buFont typeface="Arial" panose="020B0604020202020204" pitchFamily="34" charset="0"/>
        <a:buChar char="»"/>
        <a:defRPr sz="9600" kern="1200">
          <a:solidFill>
            <a:schemeClr val="tx1"/>
          </a:solidFill>
          <a:latin typeface="+mn-lt"/>
          <a:ea typeface="+mn-ea"/>
          <a:cs typeface="+mn-cs"/>
        </a:defRPr>
      </a:lvl5pPr>
      <a:lvl6pPr marL="1207008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464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920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37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423AA28-8C49-FF45-9108-7DC6C87BF0F5}" type="datetimeFigureOut">
              <a:rPr lang="en-US" smtClean="0"/>
              <a:t>10/7/2021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96E6FF7-2CE9-F84C-B4D1-E5E0065E780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00436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5.png"/><Relationship Id="rId26" Type="http://schemas.openxmlformats.org/officeDocument/2006/relationships/image" Target="../media/image25.png"/><Relationship Id="rId3" Type="http://schemas.openxmlformats.org/officeDocument/2006/relationships/image" Target="../media/image11.png"/><Relationship Id="rId21" Type="http://schemas.openxmlformats.org/officeDocument/2006/relationships/image" Target="../media/image8.png"/><Relationship Id="rId7" Type="http://schemas.openxmlformats.org/officeDocument/2006/relationships/image" Target="../media/image15.png"/><Relationship Id="rId12" Type="http://schemas.openxmlformats.org/officeDocument/2006/relationships/image" Target="../media/image20.jpeg"/><Relationship Id="rId17" Type="http://schemas.openxmlformats.org/officeDocument/2006/relationships/image" Target="../media/image4.png"/><Relationship Id="rId25" Type="http://schemas.openxmlformats.org/officeDocument/2006/relationships/image" Target="../media/image24.png"/><Relationship Id="rId2" Type="http://schemas.openxmlformats.org/officeDocument/2006/relationships/notesSlide" Target="../notesSlides/notesSlide1.xml"/><Relationship Id="rId16" Type="http://schemas.openxmlformats.org/officeDocument/2006/relationships/image" Target="../media/image3.png"/><Relationship Id="rId20"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23.png"/><Relationship Id="rId5" Type="http://schemas.openxmlformats.org/officeDocument/2006/relationships/image" Target="../media/image13.jpeg"/><Relationship Id="rId15" Type="http://schemas.openxmlformats.org/officeDocument/2006/relationships/image" Target="../media/image2.png"/><Relationship Id="rId23" Type="http://schemas.openxmlformats.org/officeDocument/2006/relationships/image" Target="../media/image10.png"/><Relationship Id="rId10" Type="http://schemas.openxmlformats.org/officeDocument/2006/relationships/image" Target="../media/image18.png"/><Relationship Id="rId19"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5.png"/><Relationship Id="rId26" Type="http://schemas.openxmlformats.org/officeDocument/2006/relationships/image" Target="../media/image25.png"/><Relationship Id="rId3" Type="http://schemas.openxmlformats.org/officeDocument/2006/relationships/image" Target="../media/image11.png"/><Relationship Id="rId21" Type="http://schemas.openxmlformats.org/officeDocument/2006/relationships/image" Target="../media/image8.png"/><Relationship Id="rId7" Type="http://schemas.openxmlformats.org/officeDocument/2006/relationships/image" Target="../media/image15.png"/><Relationship Id="rId12" Type="http://schemas.openxmlformats.org/officeDocument/2006/relationships/image" Target="../media/image20.jpeg"/><Relationship Id="rId17" Type="http://schemas.openxmlformats.org/officeDocument/2006/relationships/image" Target="../media/image4.png"/><Relationship Id="rId25"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3.png"/><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23.png"/><Relationship Id="rId5" Type="http://schemas.openxmlformats.org/officeDocument/2006/relationships/image" Target="../media/image13.jpeg"/><Relationship Id="rId15" Type="http://schemas.openxmlformats.org/officeDocument/2006/relationships/image" Target="../media/image2.png"/><Relationship Id="rId23" Type="http://schemas.openxmlformats.org/officeDocument/2006/relationships/image" Target="../media/image10.png"/><Relationship Id="rId10" Type="http://schemas.openxmlformats.org/officeDocument/2006/relationships/image" Target="../media/image18.png"/><Relationship Id="rId19"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AFB76-CBF3-4992-AD5A-415DEF7EF609}"/>
              </a:ext>
            </a:extLst>
          </p:cNvPr>
          <p:cNvSpPr>
            <a:spLocks noGrp="1"/>
          </p:cNvSpPr>
          <p:nvPr>
            <p:ph type="ctrTitle"/>
          </p:nvPr>
        </p:nvSpPr>
        <p:spPr/>
        <p:txBody>
          <a:bodyPr/>
          <a:lstStyle/>
          <a:p>
            <a:r>
              <a:rPr lang="en-US" dirty="0"/>
              <a:t>Frequency Stabilization of a Diode Laser to the RB D2 Transition</a:t>
            </a:r>
          </a:p>
        </p:txBody>
      </p:sp>
      <p:sp>
        <p:nvSpPr>
          <p:cNvPr id="3" name="Subtitle 2">
            <a:extLst>
              <a:ext uri="{FF2B5EF4-FFF2-40B4-BE49-F238E27FC236}">
                <a16:creationId xmlns:a16="http://schemas.microsoft.com/office/drawing/2014/main" id="{41CE4DA8-4F9B-4DEC-AD3F-1B8A741463A0}"/>
              </a:ext>
            </a:extLst>
          </p:cNvPr>
          <p:cNvSpPr>
            <a:spLocks noGrp="1"/>
          </p:cNvSpPr>
          <p:nvPr>
            <p:ph type="subTitle" idx="1"/>
          </p:nvPr>
        </p:nvSpPr>
        <p:spPr/>
        <p:txBody>
          <a:bodyPr/>
          <a:lstStyle/>
          <a:p>
            <a:r>
              <a:rPr lang="en-US" dirty="0"/>
              <a:t>Charlotte Zehnder, Will </a:t>
            </a:r>
            <a:r>
              <a:rPr lang="en-US" dirty="0" err="1"/>
              <a:t>Bodron</a:t>
            </a:r>
            <a:r>
              <a:rPr lang="en-US" dirty="0"/>
              <a:t>, Wolfgang Korsch</a:t>
            </a:r>
          </a:p>
        </p:txBody>
      </p:sp>
    </p:spTree>
    <p:extLst>
      <p:ext uri="{BB962C8B-B14F-4D97-AF65-F5344CB8AC3E}">
        <p14:creationId xmlns:p14="http://schemas.microsoft.com/office/powerpoint/2010/main" val="3456607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46BC-4AF3-4A74-B2F6-CBBA0E40C5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492151-1028-47EC-AB7B-8605D02E7D1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40915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0CF7C9-9AD7-4417-9F4F-D8263064474D}"/>
              </a:ext>
            </a:extLst>
          </p:cNvPr>
          <p:cNvSpPr/>
          <p:nvPr/>
        </p:nvSpPr>
        <p:spPr>
          <a:xfrm>
            <a:off x="302525" y="1198803"/>
            <a:ext cx="11586949" cy="123338"/>
          </a:xfrm>
          <a:prstGeom prst="rect">
            <a:avLst/>
          </a:prstGeom>
          <a:solidFill>
            <a:srgbClr val="0834A3"/>
          </a:solidFill>
          <a:ln w="38100" cap="flat" cmpd="sng" algn="ctr">
            <a:solidFill>
              <a:srgbClr val="000000"/>
            </a:solidFill>
            <a:prstDash val="solid"/>
          </a:ln>
          <a:effectLst/>
        </p:spPr>
        <p:txBody>
          <a:bodyPr anchor="ct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marL="0" marR="0" lvl="0" indent="0" algn="ctr" defTabSz="9142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grpSp>
        <p:nvGrpSpPr>
          <p:cNvPr id="6" name="Group 192">
            <a:extLst>
              <a:ext uri="{FF2B5EF4-FFF2-40B4-BE49-F238E27FC236}">
                <a16:creationId xmlns:a16="http://schemas.microsoft.com/office/drawing/2014/main" id="{9A244D1A-6BE8-4812-AB92-3BBDAC95155B}"/>
              </a:ext>
            </a:extLst>
          </p:cNvPr>
          <p:cNvGrpSpPr>
            <a:grpSpLocks/>
          </p:cNvGrpSpPr>
          <p:nvPr/>
        </p:nvGrpSpPr>
        <p:grpSpPr bwMode="auto">
          <a:xfrm>
            <a:off x="835332" y="1719405"/>
            <a:ext cx="4221162" cy="4729162"/>
            <a:chOff x="6217967" y="5221863"/>
            <a:chExt cx="6459197" cy="7522106"/>
          </a:xfrm>
        </p:grpSpPr>
        <p:cxnSp>
          <p:nvCxnSpPr>
            <p:cNvPr id="7" name="Straight Connector 6">
              <a:extLst>
                <a:ext uri="{FF2B5EF4-FFF2-40B4-BE49-F238E27FC236}">
                  <a16:creationId xmlns:a16="http://schemas.microsoft.com/office/drawing/2014/main" id="{5D28127E-B2FD-4813-859B-B21951827AFE}"/>
                </a:ext>
              </a:extLst>
            </p:cNvPr>
            <p:cNvCxnSpPr>
              <a:cxnSpLocks/>
            </p:cNvCxnSpPr>
            <p:nvPr/>
          </p:nvCxnSpPr>
          <p:spPr>
            <a:xfrm>
              <a:off x="10104660" y="6812641"/>
              <a:ext cx="13166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CBF9497-B7AF-43DE-9902-1AC2F08111B3}"/>
                </a:ext>
              </a:extLst>
            </p:cNvPr>
            <p:cNvSpPr>
              <a:spLocks noRot="1" noChangeAspect="1" noMove="1" noResize="1" noEditPoints="1" noAdjustHandles="1" noChangeArrowheads="1" noChangeShapeType="1" noTextEdit="1"/>
            </p:cNvSpPr>
            <p:nvPr/>
          </p:nvSpPr>
          <p:spPr>
            <a:xfrm>
              <a:off x="6440409" y="10598257"/>
              <a:ext cx="1409587" cy="847812"/>
            </a:xfrm>
            <a:prstGeom prst="rect">
              <a:avLst/>
            </a:prstGeom>
            <a:blipFill>
              <a:blip r:embed="rId2"/>
              <a:stretch>
                <a:fillRect l="-1351" r="-6757" b="-6977"/>
              </a:stretch>
            </a:blipFill>
          </p:spPr>
          <p:txBody>
            <a:bodyPr/>
            <a:lstStyle/>
            <a:p>
              <a:pPr>
                <a:defRPr/>
              </a:pPr>
              <a:r>
                <a:rPr lang="en-US">
                  <a:noFill/>
                </a:rPr>
                <a:t> </a:t>
              </a:r>
            </a:p>
          </p:txBody>
        </p:sp>
        <p:sp>
          <p:nvSpPr>
            <p:cNvPr id="9" name="Rectangle 8">
              <a:extLst>
                <a:ext uri="{FF2B5EF4-FFF2-40B4-BE49-F238E27FC236}">
                  <a16:creationId xmlns:a16="http://schemas.microsoft.com/office/drawing/2014/main" id="{1F8BE657-88D0-497E-85B8-1578615E3231}"/>
                </a:ext>
              </a:extLst>
            </p:cNvPr>
            <p:cNvSpPr>
              <a:spLocks noRot="1" noChangeAspect="1" noMove="1" noResize="1" noEditPoints="1" noAdjustHandles="1" noChangeArrowheads="1" noChangeShapeType="1" noTextEdit="1"/>
            </p:cNvSpPr>
            <p:nvPr/>
          </p:nvSpPr>
          <p:spPr>
            <a:xfrm>
              <a:off x="6217967" y="7825834"/>
              <a:ext cx="1288616" cy="918045"/>
            </a:xfrm>
            <a:prstGeom prst="rect">
              <a:avLst/>
            </a:prstGeom>
            <a:blipFill>
              <a:blip r:embed="rId3"/>
              <a:stretch>
                <a:fillRect r="-13433"/>
              </a:stretch>
            </a:blipFill>
            <a:ln>
              <a:noFill/>
            </a:ln>
          </p:spPr>
          <p:txBody>
            <a:bodyPr/>
            <a:lstStyle/>
            <a:p>
              <a:pPr>
                <a:defRPr/>
              </a:pPr>
              <a:r>
                <a:rPr lang="en-US">
                  <a:noFill/>
                </a:rPr>
                <a:t> </a:t>
              </a:r>
            </a:p>
          </p:txBody>
        </p:sp>
        <p:cxnSp>
          <p:nvCxnSpPr>
            <p:cNvPr id="10" name="Straight Connector 9">
              <a:extLst>
                <a:ext uri="{FF2B5EF4-FFF2-40B4-BE49-F238E27FC236}">
                  <a16:creationId xmlns:a16="http://schemas.microsoft.com/office/drawing/2014/main" id="{957C9835-D758-4406-986F-0796EC92870A}"/>
                </a:ext>
              </a:extLst>
            </p:cNvPr>
            <p:cNvCxnSpPr>
              <a:cxnSpLocks/>
            </p:cNvCxnSpPr>
            <p:nvPr/>
          </p:nvCxnSpPr>
          <p:spPr>
            <a:xfrm>
              <a:off x="10104660" y="11110266"/>
              <a:ext cx="13166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77722E-660B-4CB9-971B-823C5C0EE048}"/>
                </a:ext>
              </a:extLst>
            </p:cNvPr>
            <p:cNvCxnSpPr>
              <a:cxnSpLocks/>
            </p:cNvCxnSpPr>
            <p:nvPr/>
          </p:nvCxnSpPr>
          <p:spPr>
            <a:xfrm>
              <a:off x="10104660" y="7383301"/>
              <a:ext cx="13166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2936504-D3D4-4739-B118-6605F1DD95EC}"/>
                </a:ext>
              </a:extLst>
            </p:cNvPr>
            <p:cNvCxnSpPr>
              <a:cxnSpLocks/>
            </p:cNvCxnSpPr>
            <p:nvPr/>
          </p:nvCxnSpPr>
          <p:spPr>
            <a:xfrm>
              <a:off x="10097372" y="12418239"/>
              <a:ext cx="13166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D7F22B1-1C63-4BEA-B5B5-B40F65561F9C}"/>
                </a:ext>
              </a:extLst>
            </p:cNvPr>
            <p:cNvCxnSpPr>
              <a:cxnSpLocks/>
            </p:cNvCxnSpPr>
            <p:nvPr/>
          </p:nvCxnSpPr>
          <p:spPr>
            <a:xfrm>
              <a:off x="8010704" y="6577811"/>
              <a:ext cx="13141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FA5759-0FFF-4A9E-AB46-A35246C5A90D}"/>
                </a:ext>
              </a:extLst>
            </p:cNvPr>
            <p:cNvCxnSpPr>
              <a:cxnSpLocks/>
            </p:cNvCxnSpPr>
            <p:nvPr/>
          </p:nvCxnSpPr>
          <p:spPr>
            <a:xfrm>
              <a:off x="8010704" y="11478923"/>
              <a:ext cx="13141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1540345-52C7-498B-AE4B-6DA51090B584}"/>
                </a:ext>
              </a:extLst>
            </p:cNvPr>
            <p:cNvCxnSpPr/>
            <p:nvPr/>
          </p:nvCxnSpPr>
          <p:spPr>
            <a:xfrm>
              <a:off x="8666584" y="6711639"/>
              <a:ext cx="0" cy="4633455"/>
            </a:xfrm>
            <a:prstGeom prst="straightConnector1">
              <a:avLst/>
            </a:prstGeom>
            <a:ln w="508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7B07093-3D1E-48A3-AC50-F55EEBB238AF}"/>
                </a:ext>
              </a:extLst>
            </p:cNvPr>
            <p:cNvSpPr>
              <a:spLocks noRot="1" noChangeAspect="1" noMove="1" noResize="1" noEditPoints="1" noAdjustHandles="1" noChangeArrowheads="1" noChangeShapeType="1" noTextEdit="1"/>
            </p:cNvSpPr>
            <p:nvPr/>
          </p:nvSpPr>
          <p:spPr>
            <a:xfrm>
              <a:off x="6761876" y="5626039"/>
              <a:ext cx="1452650" cy="847812"/>
            </a:xfrm>
            <a:prstGeom prst="rect">
              <a:avLst/>
            </a:prstGeom>
            <a:blipFill>
              <a:blip r:embed="rId4"/>
              <a:stretch>
                <a:fillRect l="-2667" r="-6667" b="-6977"/>
              </a:stretch>
            </a:blipFill>
          </p:spPr>
          <p:txBody>
            <a:bodyPr/>
            <a:lstStyle/>
            <a:p>
              <a:pPr>
                <a:defRPr/>
              </a:pPr>
              <a:r>
                <a:rPr lang="en-US">
                  <a:noFill/>
                </a:rPr>
                <a:t> </a:t>
              </a:r>
            </a:p>
          </p:txBody>
        </p:sp>
        <p:cxnSp>
          <p:nvCxnSpPr>
            <p:cNvPr id="17" name="Straight Connector 16">
              <a:extLst>
                <a:ext uri="{FF2B5EF4-FFF2-40B4-BE49-F238E27FC236}">
                  <a16:creationId xmlns:a16="http://schemas.microsoft.com/office/drawing/2014/main" id="{031191E1-0932-4C2A-BFBA-C3DFEB68F720}"/>
                </a:ext>
              </a:extLst>
            </p:cNvPr>
            <p:cNvCxnSpPr>
              <a:cxnSpLocks/>
            </p:cNvCxnSpPr>
            <p:nvPr/>
          </p:nvCxnSpPr>
          <p:spPr>
            <a:xfrm>
              <a:off x="10104660" y="7517127"/>
              <a:ext cx="13166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658454-6A8B-4084-83EC-B48F7BF4BCF1}"/>
                </a:ext>
              </a:extLst>
            </p:cNvPr>
            <p:cNvCxnSpPr>
              <a:cxnSpLocks/>
            </p:cNvCxnSpPr>
            <p:nvPr/>
          </p:nvCxnSpPr>
          <p:spPr>
            <a:xfrm>
              <a:off x="10104660" y="5570319"/>
              <a:ext cx="13166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209">
              <a:extLst>
                <a:ext uri="{FF2B5EF4-FFF2-40B4-BE49-F238E27FC236}">
                  <a16:creationId xmlns:a16="http://schemas.microsoft.com/office/drawing/2014/main" id="{3D511B62-FFC0-4A68-BE64-B522CB9E5E9B}"/>
                </a:ext>
              </a:extLst>
            </p:cNvPr>
            <p:cNvSpPr>
              <a:spLocks noChangeArrowheads="1"/>
            </p:cNvSpPr>
            <p:nvPr/>
          </p:nvSpPr>
          <p:spPr bwMode="auto">
            <a:xfrm>
              <a:off x="7528845" y="8743879"/>
              <a:ext cx="3248612" cy="5384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600"/>
                <a:t>384230. 406 GHz</a:t>
              </a:r>
            </a:p>
          </p:txBody>
        </p:sp>
        <p:sp>
          <p:nvSpPr>
            <p:cNvPr id="20" name="Rectangle 19">
              <a:extLst>
                <a:ext uri="{FF2B5EF4-FFF2-40B4-BE49-F238E27FC236}">
                  <a16:creationId xmlns:a16="http://schemas.microsoft.com/office/drawing/2014/main" id="{3BD02177-22BF-45A5-9D65-AD5EE9A31079}"/>
                </a:ext>
              </a:extLst>
            </p:cNvPr>
            <p:cNvSpPr>
              <a:spLocks noRot="1" noChangeAspect="1" noMove="1" noResize="1" noEditPoints="1" noAdjustHandles="1" noChangeArrowheads="1" noChangeShapeType="1" noTextEdit="1"/>
            </p:cNvSpPr>
            <p:nvPr/>
          </p:nvSpPr>
          <p:spPr>
            <a:xfrm>
              <a:off x="11413213" y="7395786"/>
              <a:ext cx="1250798" cy="587358"/>
            </a:xfrm>
            <a:prstGeom prst="rect">
              <a:avLst/>
            </a:prstGeom>
            <a:blipFill>
              <a:blip r:embed="rId5"/>
              <a:stretch>
                <a:fillRect/>
              </a:stretch>
            </a:blipFill>
          </p:spPr>
          <p:txBody>
            <a:bodyPr/>
            <a:lstStyle/>
            <a:p>
              <a:pPr>
                <a:defRPr/>
              </a:pPr>
              <a:r>
                <a:rPr lang="en-US">
                  <a:noFill/>
                </a:rPr>
                <a:t> </a:t>
              </a:r>
            </a:p>
          </p:txBody>
        </p:sp>
        <p:sp>
          <p:nvSpPr>
            <p:cNvPr id="21" name="Rectangle 20">
              <a:extLst>
                <a:ext uri="{FF2B5EF4-FFF2-40B4-BE49-F238E27FC236}">
                  <a16:creationId xmlns:a16="http://schemas.microsoft.com/office/drawing/2014/main" id="{8D981D3C-B0B2-4E1E-B365-EBF2C03A70B0}"/>
                </a:ext>
              </a:extLst>
            </p:cNvPr>
            <p:cNvSpPr>
              <a:spLocks noRot="1" noChangeAspect="1" noMove="1" noResize="1" noEditPoints="1" noAdjustHandles="1" noChangeArrowheads="1" noChangeShapeType="1" noTextEdit="1"/>
            </p:cNvSpPr>
            <p:nvPr/>
          </p:nvSpPr>
          <p:spPr>
            <a:xfrm>
              <a:off x="11418513" y="7009420"/>
              <a:ext cx="1250798" cy="587358"/>
            </a:xfrm>
            <a:prstGeom prst="rect">
              <a:avLst/>
            </a:prstGeom>
            <a:blipFill>
              <a:blip r:embed="rId6"/>
              <a:stretch>
                <a:fillRect/>
              </a:stretch>
            </a:blipFill>
          </p:spPr>
          <p:txBody>
            <a:bodyPr/>
            <a:lstStyle/>
            <a:p>
              <a:pPr>
                <a:defRPr/>
              </a:pPr>
              <a:r>
                <a:rPr lang="en-US">
                  <a:noFill/>
                </a:rPr>
                <a:t> </a:t>
              </a:r>
            </a:p>
          </p:txBody>
        </p:sp>
        <p:sp>
          <p:nvSpPr>
            <p:cNvPr id="22" name="Rectangle 21">
              <a:extLst>
                <a:ext uri="{FF2B5EF4-FFF2-40B4-BE49-F238E27FC236}">
                  <a16:creationId xmlns:a16="http://schemas.microsoft.com/office/drawing/2014/main" id="{8B5CF5E1-5B5F-484B-B728-A670CBAB3DD7}"/>
                </a:ext>
              </a:extLst>
            </p:cNvPr>
            <p:cNvSpPr>
              <a:spLocks noRot="1" noChangeAspect="1" noMove="1" noResize="1" noEditPoints="1" noAdjustHandles="1" noChangeArrowheads="1" noChangeShapeType="1" noTextEdit="1"/>
            </p:cNvSpPr>
            <p:nvPr/>
          </p:nvSpPr>
          <p:spPr>
            <a:xfrm>
              <a:off x="11426364" y="6510823"/>
              <a:ext cx="1250798" cy="587358"/>
            </a:xfrm>
            <a:prstGeom prst="rect">
              <a:avLst/>
            </a:prstGeom>
            <a:blipFill>
              <a:blip r:embed="rId7"/>
              <a:stretch>
                <a:fillRect/>
              </a:stretch>
            </a:blipFill>
          </p:spPr>
          <p:txBody>
            <a:bodyPr/>
            <a:lstStyle/>
            <a:p>
              <a:pPr>
                <a:defRPr/>
              </a:pPr>
              <a:r>
                <a:rPr lang="en-US">
                  <a:noFill/>
                </a:rPr>
                <a:t> </a:t>
              </a:r>
            </a:p>
          </p:txBody>
        </p:sp>
        <p:sp>
          <p:nvSpPr>
            <p:cNvPr id="23" name="Rectangle 22">
              <a:extLst>
                <a:ext uri="{FF2B5EF4-FFF2-40B4-BE49-F238E27FC236}">
                  <a16:creationId xmlns:a16="http://schemas.microsoft.com/office/drawing/2014/main" id="{F6A0A5B6-E21D-460A-BEA9-889310D410BA}"/>
                </a:ext>
              </a:extLst>
            </p:cNvPr>
            <p:cNvSpPr>
              <a:spLocks noRot="1" noChangeAspect="1" noMove="1" noResize="1" noEditPoints="1" noAdjustHandles="1" noChangeArrowheads="1" noChangeShapeType="1" noTextEdit="1"/>
            </p:cNvSpPr>
            <p:nvPr/>
          </p:nvSpPr>
          <p:spPr>
            <a:xfrm>
              <a:off x="11426364" y="5221863"/>
              <a:ext cx="1250798" cy="587358"/>
            </a:xfrm>
            <a:prstGeom prst="rect">
              <a:avLst/>
            </a:prstGeom>
            <a:blipFill>
              <a:blip r:embed="rId8"/>
              <a:stretch>
                <a:fillRect/>
              </a:stretch>
            </a:blipFill>
          </p:spPr>
          <p:txBody>
            <a:bodyPr/>
            <a:lstStyle/>
            <a:p>
              <a:pPr>
                <a:defRPr/>
              </a:pPr>
              <a:r>
                <a:rPr lang="en-US">
                  <a:noFill/>
                </a:rPr>
                <a:t> </a:t>
              </a:r>
            </a:p>
          </p:txBody>
        </p:sp>
        <p:sp>
          <p:nvSpPr>
            <p:cNvPr id="24" name="Rectangle 23">
              <a:extLst>
                <a:ext uri="{FF2B5EF4-FFF2-40B4-BE49-F238E27FC236}">
                  <a16:creationId xmlns:a16="http://schemas.microsoft.com/office/drawing/2014/main" id="{A1ABBE3B-FA35-4D1E-8E1C-672E1777BA3E}"/>
                </a:ext>
              </a:extLst>
            </p:cNvPr>
            <p:cNvSpPr>
              <a:spLocks noRot="1" noChangeAspect="1" noMove="1" noResize="1" noEditPoints="1" noAdjustHandles="1" noChangeArrowheads="1" noChangeShapeType="1" noTextEdit="1"/>
            </p:cNvSpPr>
            <p:nvPr/>
          </p:nvSpPr>
          <p:spPr>
            <a:xfrm>
              <a:off x="11426366" y="10806986"/>
              <a:ext cx="1250798" cy="587358"/>
            </a:xfrm>
            <a:prstGeom prst="rect">
              <a:avLst/>
            </a:prstGeom>
            <a:blipFill>
              <a:blip r:embed="rId9"/>
              <a:stretch>
                <a:fillRect/>
              </a:stretch>
            </a:blipFill>
          </p:spPr>
          <p:txBody>
            <a:bodyPr/>
            <a:lstStyle/>
            <a:p>
              <a:pPr>
                <a:defRPr/>
              </a:pPr>
              <a:r>
                <a:rPr lang="en-US">
                  <a:noFill/>
                </a:rPr>
                <a:t> </a:t>
              </a:r>
            </a:p>
          </p:txBody>
        </p:sp>
        <p:sp>
          <p:nvSpPr>
            <p:cNvPr id="25" name="Rectangle 24">
              <a:extLst>
                <a:ext uri="{FF2B5EF4-FFF2-40B4-BE49-F238E27FC236}">
                  <a16:creationId xmlns:a16="http://schemas.microsoft.com/office/drawing/2014/main" id="{D2B1253F-C28B-42C9-9917-ADC4408ACDEA}"/>
                </a:ext>
              </a:extLst>
            </p:cNvPr>
            <p:cNvSpPr>
              <a:spLocks noRot="1" noChangeAspect="1" noMove="1" noResize="1" noEditPoints="1" noAdjustHandles="1" noChangeArrowheads="1" noChangeShapeType="1" noTextEdit="1"/>
            </p:cNvSpPr>
            <p:nvPr/>
          </p:nvSpPr>
          <p:spPr>
            <a:xfrm>
              <a:off x="11426364" y="12156611"/>
              <a:ext cx="1250798" cy="587358"/>
            </a:xfrm>
            <a:prstGeom prst="rect">
              <a:avLst/>
            </a:prstGeom>
            <a:blipFill>
              <a:blip r:embed="rId10"/>
              <a:stretch>
                <a:fillRect/>
              </a:stretch>
            </a:blipFill>
          </p:spPr>
          <p:txBody>
            <a:bodyPr/>
            <a:lstStyle/>
            <a:p>
              <a:pPr>
                <a:defRPr/>
              </a:pPr>
              <a:r>
                <a:rPr lang="en-US">
                  <a:noFill/>
                </a:rPr>
                <a:t> </a:t>
              </a:r>
            </a:p>
          </p:txBody>
        </p:sp>
        <p:cxnSp>
          <p:nvCxnSpPr>
            <p:cNvPr id="26" name="Straight Connector 25">
              <a:extLst>
                <a:ext uri="{FF2B5EF4-FFF2-40B4-BE49-F238E27FC236}">
                  <a16:creationId xmlns:a16="http://schemas.microsoft.com/office/drawing/2014/main" id="{81A26ADA-CADF-47CE-AEBD-7B311A87B220}"/>
                </a:ext>
              </a:extLst>
            </p:cNvPr>
            <p:cNvCxnSpPr/>
            <p:nvPr/>
          </p:nvCxnSpPr>
          <p:spPr>
            <a:xfrm flipV="1">
              <a:off x="9324891" y="11135517"/>
              <a:ext cx="772480" cy="34340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E56FDF-CF0F-4077-A604-D8352941DBF3}"/>
                </a:ext>
              </a:extLst>
            </p:cNvPr>
            <p:cNvCxnSpPr>
              <a:cxnSpLocks/>
            </p:cNvCxnSpPr>
            <p:nvPr/>
          </p:nvCxnSpPr>
          <p:spPr>
            <a:xfrm>
              <a:off x="9334608" y="11476397"/>
              <a:ext cx="762763" cy="94184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16D1C33-24B4-4835-87DD-FA19630E3C11}"/>
                </a:ext>
              </a:extLst>
            </p:cNvPr>
            <p:cNvCxnSpPr>
              <a:cxnSpLocks/>
            </p:cNvCxnSpPr>
            <p:nvPr/>
          </p:nvCxnSpPr>
          <p:spPr>
            <a:xfrm flipV="1">
              <a:off x="9324891" y="5570319"/>
              <a:ext cx="772480" cy="9999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88C47EE-663C-488A-90AE-C5F33F9ABF9F}"/>
                </a:ext>
              </a:extLst>
            </p:cNvPr>
            <p:cNvCxnSpPr>
              <a:cxnSpLocks/>
            </p:cNvCxnSpPr>
            <p:nvPr/>
          </p:nvCxnSpPr>
          <p:spPr>
            <a:xfrm>
              <a:off x="9324891" y="6580337"/>
              <a:ext cx="840497" cy="23230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37C52CE-056D-417E-977C-0C50F582D996}"/>
                </a:ext>
              </a:extLst>
            </p:cNvPr>
            <p:cNvCxnSpPr>
              <a:cxnSpLocks/>
            </p:cNvCxnSpPr>
            <p:nvPr/>
          </p:nvCxnSpPr>
          <p:spPr>
            <a:xfrm>
              <a:off x="9324891" y="6585387"/>
              <a:ext cx="779769" cy="79791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895FBA6-2725-407E-A99E-021F5321879F}"/>
                </a:ext>
              </a:extLst>
            </p:cNvPr>
            <p:cNvCxnSpPr>
              <a:cxnSpLocks/>
            </p:cNvCxnSpPr>
            <p:nvPr/>
          </p:nvCxnSpPr>
          <p:spPr>
            <a:xfrm>
              <a:off x="9324891" y="6587911"/>
              <a:ext cx="779769" cy="94184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9876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36" descr="A picture containing chart&#10;&#10;Description automatically generated">
            <a:extLst>
              <a:ext uri="{FF2B5EF4-FFF2-40B4-BE49-F238E27FC236}">
                <a16:creationId xmlns:a16="http://schemas.microsoft.com/office/drawing/2014/main" id="{33C7C48A-152E-4FF2-B182-353A188FF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28" y="4100050"/>
            <a:ext cx="1647362" cy="1125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4" descr="Chart, line chart&#10;&#10;Description automatically generated">
            <a:extLst>
              <a:ext uri="{FF2B5EF4-FFF2-40B4-BE49-F238E27FC236}">
                <a16:creationId xmlns:a16="http://schemas.microsoft.com/office/drawing/2014/main" id="{BE794A79-FB08-4576-BAC1-05A0C5E498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961" y="1162844"/>
            <a:ext cx="2539669" cy="172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23" descr="A picture containing arranged, several&#10;&#10;Description automatically generated">
            <a:extLst>
              <a:ext uri="{FF2B5EF4-FFF2-40B4-BE49-F238E27FC236}">
                <a16:creationId xmlns:a16="http://schemas.microsoft.com/office/drawing/2014/main" id="{15A5402A-5253-474A-BD3B-A9C921A7E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5414" y="5196417"/>
            <a:ext cx="1851753" cy="1388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154" descr="Chart, line chart, histogram&#10;&#10;Description automatically generated">
            <a:extLst>
              <a:ext uri="{FF2B5EF4-FFF2-40B4-BE49-F238E27FC236}">
                <a16:creationId xmlns:a16="http://schemas.microsoft.com/office/drawing/2014/main" id="{94474F64-E5A2-452D-8B65-4935C25A52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6266" y="1615943"/>
            <a:ext cx="1654969" cy="113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88F337B-C4D3-47CE-A57A-501DBD6558EF}"/>
              </a:ext>
            </a:extLst>
          </p:cNvPr>
          <p:cNvSpPr/>
          <p:nvPr/>
        </p:nvSpPr>
        <p:spPr>
          <a:xfrm>
            <a:off x="1623219" y="95250"/>
            <a:ext cx="8945563" cy="6596393"/>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54">
              <a:defRPr/>
            </a:pPr>
            <a:endParaRPr lang="en-US">
              <a:solidFill>
                <a:srgbClr val="0033A0"/>
              </a:solidFill>
            </a:endParaRPr>
          </a:p>
        </p:txBody>
      </p:sp>
      <p:sp>
        <p:nvSpPr>
          <p:cNvPr id="5" name="Rectangle 4">
            <a:extLst>
              <a:ext uri="{FF2B5EF4-FFF2-40B4-BE49-F238E27FC236}">
                <a16:creationId xmlns:a16="http://schemas.microsoft.com/office/drawing/2014/main" id="{80CF3D20-11A8-4D0F-A82F-D8D43C190756}"/>
              </a:ext>
            </a:extLst>
          </p:cNvPr>
          <p:cNvSpPr/>
          <p:nvPr/>
        </p:nvSpPr>
        <p:spPr>
          <a:xfrm>
            <a:off x="1745589" y="223904"/>
            <a:ext cx="8747125" cy="849313"/>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54">
              <a:defRPr/>
            </a:pPr>
            <a:endParaRPr lang="en-US" dirty="0"/>
          </a:p>
        </p:txBody>
      </p:sp>
      <p:sp>
        <p:nvSpPr>
          <p:cNvPr id="3080" name="TextBox 51">
            <a:extLst>
              <a:ext uri="{FF2B5EF4-FFF2-40B4-BE49-F238E27FC236}">
                <a16:creationId xmlns:a16="http://schemas.microsoft.com/office/drawing/2014/main" id="{81F15D84-7DE3-45D5-B055-B25484184351}"/>
              </a:ext>
            </a:extLst>
          </p:cNvPr>
          <p:cNvSpPr txBox="1">
            <a:spLocks noChangeArrowheads="1"/>
          </p:cNvSpPr>
          <p:nvPr/>
        </p:nvSpPr>
        <p:spPr bwMode="auto">
          <a:xfrm>
            <a:off x="1769732" y="251354"/>
            <a:ext cx="7265458" cy="364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600">
                <a:solidFill>
                  <a:schemeClr val="tx1"/>
                </a:solidFill>
                <a:latin typeface="Calibri" panose="020F0502020204030204" pitchFamily="34" charset="0"/>
              </a:defRPr>
            </a:lvl1pPr>
            <a:lvl2pPr marL="742950" indent="-285750">
              <a:defRPr sz="8600">
                <a:solidFill>
                  <a:schemeClr val="tx1"/>
                </a:solidFill>
                <a:latin typeface="Calibri" panose="020F0502020204030204" pitchFamily="34" charset="0"/>
              </a:defRPr>
            </a:lvl2pPr>
            <a:lvl3pPr marL="1143000" indent="-228600">
              <a:defRPr sz="8600">
                <a:solidFill>
                  <a:schemeClr val="tx1"/>
                </a:solidFill>
                <a:latin typeface="Calibri" panose="020F0502020204030204" pitchFamily="34" charset="0"/>
              </a:defRPr>
            </a:lvl3pPr>
            <a:lvl4pPr marL="1600200" indent="-228600">
              <a:defRPr sz="8600">
                <a:solidFill>
                  <a:schemeClr val="tx1"/>
                </a:solidFill>
                <a:latin typeface="Calibri" panose="020F0502020204030204" pitchFamily="34" charset="0"/>
              </a:defRPr>
            </a:lvl4pPr>
            <a:lvl5pPr marL="2057400" indent="-228600">
              <a:defRPr sz="8600">
                <a:solidFill>
                  <a:schemeClr val="tx1"/>
                </a:solidFill>
                <a:latin typeface="Calibri" panose="020F0502020204030204" pitchFamily="34" charset="0"/>
              </a:defRPr>
            </a:lvl5pPr>
            <a:lvl6pPr marL="2514600" indent="-228600" defTabSz="4387850" eaLnBrk="0" fontAlgn="base" hangingPunct="0">
              <a:spcBef>
                <a:spcPct val="0"/>
              </a:spcBef>
              <a:spcAft>
                <a:spcPct val="0"/>
              </a:spcAft>
              <a:defRPr sz="8600">
                <a:solidFill>
                  <a:schemeClr val="tx1"/>
                </a:solidFill>
                <a:latin typeface="Calibri" panose="020F0502020204030204" pitchFamily="34" charset="0"/>
              </a:defRPr>
            </a:lvl6pPr>
            <a:lvl7pPr marL="2971800" indent="-228600" defTabSz="4387850" eaLnBrk="0" fontAlgn="base" hangingPunct="0">
              <a:spcBef>
                <a:spcPct val="0"/>
              </a:spcBef>
              <a:spcAft>
                <a:spcPct val="0"/>
              </a:spcAft>
              <a:defRPr sz="8600">
                <a:solidFill>
                  <a:schemeClr val="tx1"/>
                </a:solidFill>
                <a:latin typeface="Calibri" panose="020F0502020204030204" pitchFamily="34" charset="0"/>
              </a:defRPr>
            </a:lvl7pPr>
            <a:lvl8pPr marL="3429000" indent="-228600" defTabSz="4387850" eaLnBrk="0" fontAlgn="base" hangingPunct="0">
              <a:spcBef>
                <a:spcPct val="0"/>
              </a:spcBef>
              <a:spcAft>
                <a:spcPct val="0"/>
              </a:spcAft>
              <a:defRPr sz="8600">
                <a:solidFill>
                  <a:schemeClr val="tx1"/>
                </a:solidFill>
                <a:latin typeface="Calibri" panose="020F0502020204030204" pitchFamily="34" charset="0"/>
              </a:defRPr>
            </a:lvl8pPr>
            <a:lvl9pPr marL="3886200" indent="-228600" defTabSz="4387850" eaLnBrk="0" fontAlgn="base" hangingPunct="0">
              <a:spcBef>
                <a:spcPct val="0"/>
              </a:spcBef>
              <a:spcAft>
                <a:spcPct val="0"/>
              </a:spcAft>
              <a:defRPr sz="8600">
                <a:solidFill>
                  <a:schemeClr val="tx1"/>
                </a:solidFill>
                <a:latin typeface="Calibri" panose="020F0502020204030204" pitchFamily="34" charset="0"/>
              </a:defRPr>
            </a:lvl9pPr>
          </a:lstStyle>
          <a:p>
            <a:r>
              <a:rPr lang="en-US" altLang="en-US" sz="1666">
                <a:latin typeface="Arial" panose="020B0604020202020204" pitchFamily="34" charset="0"/>
              </a:rPr>
              <a:t> </a:t>
            </a:r>
            <a:r>
              <a:rPr lang="en-US" altLang="en-US" sz="1771">
                <a:solidFill>
                  <a:schemeClr val="bg1"/>
                </a:solidFill>
                <a:latin typeface="Tahoma" panose="020B0604030504040204" pitchFamily="34" charset="0"/>
                <a:cs typeface="Tahoma" panose="020B0604030504040204" pitchFamily="34" charset="0"/>
              </a:rPr>
              <a:t>Frequency Stabilization of a Diode Laser to the Rb D2 Transition</a:t>
            </a:r>
          </a:p>
        </p:txBody>
      </p:sp>
      <p:sp>
        <p:nvSpPr>
          <p:cNvPr id="3081" name="TextBox 114">
            <a:extLst>
              <a:ext uri="{FF2B5EF4-FFF2-40B4-BE49-F238E27FC236}">
                <a16:creationId xmlns:a16="http://schemas.microsoft.com/office/drawing/2014/main" id="{67D56248-721B-4836-8D12-2D2EFCA4440F}"/>
              </a:ext>
            </a:extLst>
          </p:cNvPr>
          <p:cNvSpPr txBox="1">
            <a:spLocks noChangeArrowheads="1"/>
          </p:cNvSpPr>
          <p:nvPr/>
        </p:nvSpPr>
        <p:spPr bwMode="auto">
          <a:xfrm>
            <a:off x="1881187" y="553972"/>
            <a:ext cx="7005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600">
                <a:solidFill>
                  <a:schemeClr val="tx1"/>
                </a:solidFill>
                <a:latin typeface="Calibri" panose="020F0502020204030204" pitchFamily="34" charset="0"/>
              </a:defRPr>
            </a:lvl1pPr>
            <a:lvl2pPr marL="742950" indent="-285750">
              <a:defRPr sz="8600">
                <a:solidFill>
                  <a:schemeClr val="tx1"/>
                </a:solidFill>
                <a:latin typeface="Calibri" panose="020F0502020204030204" pitchFamily="34" charset="0"/>
              </a:defRPr>
            </a:lvl2pPr>
            <a:lvl3pPr marL="1143000" indent="-228600">
              <a:defRPr sz="8600">
                <a:solidFill>
                  <a:schemeClr val="tx1"/>
                </a:solidFill>
                <a:latin typeface="Calibri" panose="020F0502020204030204" pitchFamily="34" charset="0"/>
              </a:defRPr>
            </a:lvl3pPr>
            <a:lvl4pPr marL="1600200" indent="-228600">
              <a:defRPr sz="8600">
                <a:solidFill>
                  <a:schemeClr val="tx1"/>
                </a:solidFill>
                <a:latin typeface="Calibri" panose="020F0502020204030204" pitchFamily="34" charset="0"/>
              </a:defRPr>
            </a:lvl4pPr>
            <a:lvl5pPr marL="2057400" indent="-228600">
              <a:defRPr sz="8600">
                <a:solidFill>
                  <a:schemeClr val="tx1"/>
                </a:solidFill>
                <a:latin typeface="Calibri" panose="020F0502020204030204" pitchFamily="34" charset="0"/>
              </a:defRPr>
            </a:lvl5pPr>
            <a:lvl6pPr marL="2514600" indent="-228600" defTabSz="4387850" eaLnBrk="0" fontAlgn="base" hangingPunct="0">
              <a:spcBef>
                <a:spcPct val="0"/>
              </a:spcBef>
              <a:spcAft>
                <a:spcPct val="0"/>
              </a:spcAft>
              <a:defRPr sz="8600">
                <a:solidFill>
                  <a:schemeClr val="tx1"/>
                </a:solidFill>
                <a:latin typeface="Calibri" panose="020F0502020204030204" pitchFamily="34" charset="0"/>
              </a:defRPr>
            </a:lvl6pPr>
            <a:lvl7pPr marL="2971800" indent="-228600" defTabSz="4387850" eaLnBrk="0" fontAlgn="base" hangingPunct="0">
              <a:spcBef>
                <a:spcPct val="0"/>
              </a:spcBef>
              <a:spcAft>
                <a:spcPct val="0"/>
              </a:spcAft>
              <a:defRPr sz="8600">
                <a:solidFill>
                  <a:schemeClr val="tx1"/>
                </a:solidFill>
                <a:latin typeface="Calibri" panose="020F0502020204030204" pitchFamily="34" charset="0"/>
              </a:defRPr>
            </a:lvl7pPr>
            <a:lvl8pPr marL="3429000" indent="-228600" defTabSz="4387850" eaLnBrk="0" fontAlgn="base" hangingPunct="0">
              <a:spcBef>
                <a:spcPct val="0"/>
              </a:spcBef>
              <a:spcAft>
                <a:spcPct val="0"/>
              </a:spcAft>
              <a:defRPr sz="8600">
                <a:solidFill>
                  <a:schemeClr val="tx1"/>
                </a:solidFill>
                <a:latin typeface="Calibri" panose="020F0502020204030204" pitchFamily="34" charset="0"/>
              </a:defRPr>
            </a:lvl8pPr>
            <a:lvl9pPr marL="3886200" indent="-228600" defTabSz="4387850" eaLnBrk="0" fontAlgn="base" hangingPunct="0">
              <a:spcBef>
                <a:spcPct val="0"/>
              </a:spcBef>
              <a:spcAft>
                <a:spcPct val="0"/>
              </a:spcAft>
              <a:defRPr sz="8600">
                <a:solidFill>
                  <a:schemeClr val="tx1"/>
                </a:solidFill>
                <a:latin typeface="Calibri" panose="020F0502020204030204" pitchFamily="34" charset="0"/>
              </a:defRPr>
            </a:lvl9pPr>
          </a:lstStyle>
          <a:p>
            <a:pPr eaLnBrk="1" hangingPunct="1"/>
            <a:r>
              <a:rPr lang="en-US" altLang="en-US" sz="1000" b="1">
                <a:solidFill>
                  <a:schemeClr val="bg1"/>
                </a:solidFill>
                <a:latin typeface="Bangla MN" pitchFamily="2" charset="0"/>
                <a:cs typeface="Bangla MN" pitchFamily="2" charset="0"/>
              </a:rPr>
              <a:t>Charlotte Zehnder</a:t>
            </a:r>
            <a:r>
              <a:rPr lang="en-US" altLang="en-US" sz="1000" b="1" baseline="30000">
                <a:solidFill>
                  <a:schemeClr val="bg1"/>
                </a:solidFill>
                <a:latin typeface="Bangla MN" pitchFamily="2" charset="0"/>
                <a:cs typeface="Bangla MN" pitchFamily="2" charset="0"/>
              </a:rPr>
              <a:t>1</a:t>
            </a:r>
            <a:r>
              <a:rPr lang="en-US" altLang="en-US" sz="1000" b="1">
                <a:solidFill>
                  <a:schemeClr val="bg1"/>
                </a:solidFill>
                <a:latin typeface="Bangla MN" pitchFamily="2" charset="0"/>
                <a:cs typeface="Bangla MN" pitchFamily="2" charset="0"/>
              </a:rPr>
              <a:t>,  Will Bodron</a:t>
            </a:r>
            <a:r>
              <a:rPr lang="en-US" altLang="en-US" sz="1000" b="1" baseline="30000">
                <a:solidFill>
                  <a:schemeClr val="bg1"/>
                </a:solidFill>
                <a:latin typeface="Bangla MN" pitchFamily="2" charset="0"/>
                <a:cs typeface="Bangla MN" pitchFamily="2" charset="0"/>
              </a:rPr>
              <a:t>2</a:t>
            </a:r>
          </a:p>
        </p:txBody>
      </p:sp>
      <p:sp>
        <p:nvSpPr>
          <p:cNvPr id="3082" name="TextBox 29">
            <a:extLst>
              <a:ext uri="{FF2B5EF4-FFF2-40B4-BE49-F238E27FC236}">
                <a16:creationId xmlns:a16="http://schemas.microsoft.com/office/drawing/2014/main" id="{58FBF972-2EBB-4415-B35A-306779F87C5B}"/>
              </a:ext>
            </a:extLst>
          </p:cNvPr>
          <p:cNvSpPr txBox="1">
            <a:spLocks noChangeArrowheads="1"/>
          </p:cNvSpPr>
          <p:nvPr/>
        </p:nvSpPr>
        <p:spPr bwMode="auto">
          <a:xfrm>
            <a:off x="1881188" y="713635"/>
            <a:ext cx="7265458" cy="426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600">
                <a:solidFill>
                  <a:schemeClr val="tx1"/>
                </a:solidFill>
                <a:latin typeface="Calibri" panose="020F0502020204030204" pitchFamily="34" charset="0"/>
              </a:defRPr>
            </a:lvl1pPr>
            <a:lvl2pPr marL="742950" indent="-285750">
              <a:defRPr sz="8600">
                <a:solidFill>
                  <a:schemeClr val="tx1"/>
                </a:solidFill>
                <a:latin typeface="Calibri" panose="020F0502020204030204" pitchFamily="34" charset="0"/>
              </a:defRPr>
            </a:lvl2pPr>
            <a:lvl3pPr marL="1143000" indent="-228600">
              <a:defRPr sz="8600">
                <a:solidFill>
                  <a:schemeClr val="tx1"/>
                </a:solidFill>
                <a:latin typeface="Calibri" panose="020F0502020204030204" pitchFamily="34" charset="0"/>
              </a:defRPr>
            </a:lvl3pPr>
            <a:lvl4pPr marL="1600200" indent="-228600">
              <a:defRPr sz="8600">
                <a:solidFill>
                  <a:schemeClr val="tx1"/>
                </a:solidFill>
                <a:latin typeface="Calibri" panose="020F0502020204030204" pitchFamily="34" charset="0"/>
              </a:defRPr>
            </a:lvl4pPr>
            <a:lvl5pPr marL="2057400" indent="-228600">
              <a:defRPr sz="8600">
                <a:solidFill>
                  <a:schemeClr val="tx1"/>
                </a:solidFill>
                <a:latin typeface="Calibri" panose="020F0502020204030204" pitchFamily="34" charset="0"/>
              </a:defRPr>
            </a:lvl5pPr>
            <a:lvl6pPr marL="2514600" indent="-228600" defTabSz="4387850" eaLnBrk="0" fontAlgn="base" hangingPunct="0">
              <a:spcBef>
                <a:spcPct val="0"/>
              </a:spcBef>
              <a:spcAft>
                <a:spcPct val="0"/>
              </a:spcAft>
              <a:defRPr sz="8600">
                <a:solidFill>
                  <a:schemeClr val="tx1"/>
                </a:solidFill>
                <a:latin typeface="Calibri" panose="020F0502020204030204" pitchFamily="34" charset="0"/>
              </a:defRPr>
            </a:lvl6pPr>
            <a:lvl7pPr marL="2971800" indent="-228600" defTabSz="4387850" eaLnBrk="0" fontAlgn="base" hangingPunct="0">
              <a:spcBef>
                <a:spcPct val="0"/>
              </a:spcBef>
              <a:spcAft>
                <a:spcPct val="0"/>
              </a:spcAft>
              <a:defRPr sz="8600">
                <a:solidFill>
                  <a:schemeClr val="tx1"/>
                </a:solidFill>
                <a:latin typeface="Calibri" panose="020F0502020204030204" pitchFamily="34" charset="0"/>
              </a:defRPr>
            </a:lvl7pPr>
            <a:lvl8pPr marL="3429000" indent="-228600" defTabSz="4387850" eaLnBrk="0" fontAlgn="base" hangingPunct="0">
              <a:spcBef>
                <a:spcPct val="0"/>
              </a:spcBef>
              <a:spcAft>
                <a:spcPct val="0"/>
              </a:spcAft>
              <a:defRPr sz="8600">
                <a:solidFill>
                  <a:schemeClr val="tx1"/>
                </a:solidFill>
                <a:latin typeface="Calibri" panose="020F0502020204030204" pitchFamily="34" charset="0"/>
              </a:defRPr>
            </a:lvl8pPr>
            <a:lvl9pPr marL="3886200" indent="-228600" defTabSz="4387850" eaLnBrk="0" fontAlgn="base" hangingPunct="0">
              <a:spcBef>
                <a:spcPct val="0"/>
              </a:spcBef>
              <a:spcAft>
                <a:spcPct val="0"/>
              </a:spcAft>
              <a:defRPr sz="8600">
                <a:solidFill>
                  <a:schemeClr val="tx1"/>
                </a:solidFill>
                <a:latin typeface="Calibri" panose="020F0502020204030204" pitchFamily="34" charset="0"/>
              </a:defRPr>
            </a:lvl9pPr>
          </a:lstStyle>
          <a:p>
            <a:pPr eaLnBrk="1" hangingPunct="1"/>
            <a:r>
              <a:rPr lang="en-US" altLang="en-US" sz="667" dirty="0">
                <a:solidFill>
                  <a:schemeClr val="bg1"/>
                </a:solidFill>
                <a:latin typeface="Bangla MN" pitchFamily="2" charset="0"/>
                <a:cs typeface="Bangla MN" pitchFamily="2" charset="0"/>
              </a:rPr>
              <a:t>Department of  Physics, University of Kentucky</a:t>
            </a:r>
          </a:p>
          <a:p>
            <a:pPr eaLnBrk="1" hangingPunct="1"/>
            <a:r>
              <a:rPr lang="en-US" altLang="en-US" sz="667" dirty="0">
                <a:solidFill>
                  <a:schemeClr val="bg1"/>
                </a:solidFill>
                <a:latin typeface="Bangla MN" pitchFamily="2" charset="0"/>
                <a:cs typeface="Bangla MN" pitchFamily="2" charset="0"/>
              </a:rPr>
              <a:t>Research Mentors: Dr. Wolfgang Korsch</a:t>
            </a:r>
          </a:p>
          <a:p>
            <a:pPr eaLnBrk="1" hangingPunct="1"/>
            <a:r>
              <a:rPr lang="en-US" altLang="en-US" sz="417" baseline="30000" dirty="0">
                <a:solidFill>
                  <a:schemeClr val="bg1"/>
                </a:solidFill>
                <a:latin typeface="Bangla MN" pitchFamily="2" charset="0"/>
                <a:cs typeface="Bangla MN" pitchFamily="2" charset="0"/>
              </a:rPr>
              <a:t>1</a:t>
            </a:r>
            <a:r>
              <a:rPr lang="en-US" altLang="en-US" sz="417" dirty="0">
                <a:solidFill>
                  <a:schemeClr val="bg1"/>
                </a:solidFill>
                <a:latin typeface="Bangla MN" pitchFamily="2" charset="0"/>
                <a:cs typeface="Bangla MN" pitchFamily="2" charset="0"/>
              </a:rPr>
              <a:t>Middlebury College, VT </a:t>
            </a:r>
          </a:p>
          <a:p>
            <a:pPr eaLnBrk="1" hangingPunct="1"/>
            <a:r>
              <a:rPr lang="en-US" altLang="en-US" sz="417" dirty="0">
                <a:solidFill>
                  <a:schemeClr val="bg1"/>
                </a:solidFill>
                <a:latin typeface="Bangla MN" pitchFamily="2" charset="0"/>
                <a:cs typeface="Bangla MN" pitchFamily="2" charset="0"/>
              </a:rPr>
              <a:t> </a:t>
            </a:r>
            <a:r>
              <a:rPr lang="en-US" altLang="en-US" sz="417" baseline="30000" dirty="0">
                <a:solidFill>
                  <a:schemeClr val="bg1"/>
                </a:solidFill>
                <a:latin typeface="Bangla MN" pitchFamily="2" charset="0"/>
                <a:cs typeface="Bangla MN" pitchFamily="2" charset="0"/>
              </a:rPr>
              <a:t>2</a:t>
            </a:r>
            <a:r>
              <a:rPr lang="en-US" altLang="en-US" sz="417" dirty="0">
                <a:solidFill>
                  <a:schemeClr val="bg1"/>
                </a:solidFill>
                <a:latin typeface="Bangla MN" pitchFamily="2" charset="0"/>
                <a:cs typeface="Bangla MN" pitchFamily="2" charset="0"/>
              </a:rPr>
              <a:t>University of Kentucky, KY</a:t>
            </a:r>
          </a:p>
        </p:txBody>
      </p:sp>
      <p:pic>
        <p:nvPicPr>
          <p:cNvPr id="3083" name="Picture 3" descr="A picture containing text&#10;&#10;Description automatically generated">
            <a:extLst>
              <a:ext uri="{FF2B5EF4-FFF2-40B4-BE49-F238E27FC236}">
                <a16:creationId xmlns:a16="http://schemas.microsoft.com/office/drawing/2014/main" id="{6059BFE5-C033-43E6-A50E-1F59117522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65044" b="26720"/>
          <a:stretch>
            <a:fillRect/>
          </a:stretch>
        </p:blipFill>
        <p:spPr bwMode="auto">
          <a:xfrm>
            <a:off x="9583870" y="187854"/>
            <a:ext cx="838399" cy="810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5" descr="A picture containing text, transport, wheel&#10;&#10;Description automatically generated">
            <a:extLst>
              <a:ext uri="{FF2B5EF4-FFF2-40B4-BE49-F238E27FC236}">
                <a16:creationId xmlns:a16="http://schemas.microsoft.com/office/drawing/2014/main" id="{CAF1CAF0-B781-4606-8DD1-C4C4E4980A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8539" y="284427"/>
            <a:ext cx="678656" cy="67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5" name="AutoShape 28" descr="Middlebruy">
            <a:extLst>
              <a:ext uri="{FF2B5EF4-FFF2-40B4-BE49-F238E27FC236}">
                <a16:creationId xmlns:a16="http://schemas.microsoft.com/office/drawing/2014/main" id="{38EF5E0F-892B-4824-93CD-25E60B4E6380}"/>
              </a:ext>
            </a:extLst>
          </p:cNvPr>
          <p:cNvSpPr>
            <a:spLocks noChangeAspect="1" noChangeArrowheads="1"/>
          </p:cNvSpPr>
          <p:nvPr/>
        </p:nvSpPr>
        <p:spPr bwMode="auto">
          <a:xfrm>
            <a:off x="7952714" y="653521"/>
            <a:ext cx="619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375"/>
          </a:p>
        </p:txBody>
      </p:sp>
      <p:pic>
        <p:nvPicPr>
          <p:cNvPr id="3086" name="Graphic 13">
            <a:extLst>
              <a:ext uri="{FF2B5EF4-FFF2-40B4-BE49-F238E27FC236}">
                <a16:creationId xmlns:a16="http://schemas.microsoft.com/office/drawing/2014/main" id="{0F14DD1D-BE26-4191-99C7-4AB5ED4CC2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r="61176"/>
          <a:stretch>
            <a:fillRect/>
          </a:stretch>
        </p:blipFill>
        <p:spPr bwMode="auto">
          <a:xfrm>
            <a:off x="8314531" y="342635"/>
            <a:ext cx="638638" cy="621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TextBox 53">
            <a:extLst>
              <a:ext uri="{FF2B5EF4-FFF2-40B4-BE49-F238E27FC236}">
                <a16:creationId xmlns:a16="http://schemas.microsoft.com/office/drawing/2014/main" id="{9943D4D2-1EEE-4BF5-BABA-E9FC99058CE1}"/>
              </a:ext>
            </a:extLst>
          </p:cNvPr>
          <p:cNvPicPr>
            <a:picLocks noRot="1" noChangeAspect="1" noMove="1" noResize="1" noEditPoints="1" noAdjustHandles="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8584" y="1479021"/>
            <a:ext cx="2772833" cy="176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2" name="Straight Connector 121">
            <a:extLst>
              <a:ext uri="{FF2B5EF4-FFF2-40B4-BE49-F238E27FC236}">
                <a16:creationId xmlns:a16="http://schemas.microsoft.com/office/drawing/2014/main" id="{AA265641-AB2E-44FE-9EA6-A042D5BDA429}"/>
              </a:ext>
            </a:extLst>
          </p:cNvPr>
          <p:cNvCxnSpPr>
            <a:cxnSpLocks/>
          </p:cNvCxnSpPr>
          <p:nvPr/>
        </p:nvCxnSpPr>
        <p:spPr bwMode="auto">
          <a:xfrm flipH="1">
            <a:off x="5503334" y="3186245"/>
            <a:ext cx="1384763" cy="182893"/>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3A15BFA-F7AF-47E4-AB1B-AEFBBEAAF586}"/>
              </a:ext>
            </a:extLst>
          </p:cNvPr>
          <p:cNvCxnSpPr>
            <a:cxnSpLocks/>
          </p:cNvCxnSpPr>
          <p:nvPr/>
        </p:nvCxnSpPr>
        <p:spPr bwMode="auto">
          <a:xfrm flipH="1" flipV="1">
            <a:off x="5503333" y="3379722"/>
            <a:ext cx="1312664" cy="201414"/>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D7551AB-7A8E-405F-A7B2-D983C68713B6}"/>
              </a:ext>
            </a:extLst>
          </p:cNvPr>
          <p:cNvCxnSpPr>
            <a:cxnSpLocks/>
          </p:cNvCxnSpPr>
          <p:nvPr/>
        </p:nvCxnSpPr>
        <p:spPr bwMode="auto">
          <a:xfrm flipH="1">
            <a:off x="6815998" y="3293070"/>
            <a:ext cx="0" cy="309232"/>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F33BA9DB-E615-4937-B087-9DF9166D0932}"/>
              </a:ext>
            </a:extLst>
          </p:cNvPr>
          <p:cNvCxnSpPr>
            <a:cxnSpLocks/>
          </p:cNvCxnSpPr>
          <p:nvPr/>
        </p:nvCxnSpPr>
        <p:spPr bwMode="auto">
          <a:xfrm flipV="1">
            <a:off x="6889419" y="1487620"/>
            <a:ext cx="0" cy="1702925"/>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0C0F904B-24D7-4247-ADBE-80B64D3F7264}"/>
              </a:ext>
            </a:extLst>
          </p:cNvPr>
          <p:cNvCxnSpPr>
            <a:cxnSpLocks/>
          </p:cNvCxnSpPr>
          <p:nvPr/>
        </p:nvCxnSpPr>
        <p:spPr bwMode="auto">
          <a:xfrm flipV="1">
            <a:off x="6817651" y="1805451"/>
            <a:ext cx="0" cy="1480674"/>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F35E80B-BC54-4D58-8BDA-86DE8C2D19E2}"/>
              </a:ext>
            </a:extLst>
          </p:cNvPr>
          <p:cNvCxnSpPr>
            <a:cxnSpLocks/>
          </p:cNvCxnSpPr>
          <p:nvPr/>
        </p:nvCxnSpPr>
        <p:spPr bwMode="auto">
          <a:xfrm flipH="1">
            <a:off x="5150776" y="3281826"/>
            <a:ext cx="2290300"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pic>
        <p:nvPicPr>
          <p:cNvPr id="3094" name="Picture 93" descr="A picture containing clock&#10;&#10;Description automatically generated">
            <a:extLst>
              <a:ext uri="{FF2B5EF4-FFF2-40B4-BE49-F238E27FC236}">
                <a16:creationId xmlns:a16="http://schemas.microsoft.com/office/drawing/2014/main" id="{A7AC0EFF-FDD7-48E8-8220-FABDF3C4FB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9477" y="2956719"/>
            <a:ext cx="2185458" cy="8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5" name="TextBox 142">
            <a:extLst>
              <a:ext uri="{FF2B5EF4-FFF2-40B4-BE49-F238E27FC236}">
                <a16:creationId xmlns:a16="http://schemas.microsoft.com/office/drawing/2014/main" id="{F097ADBD-A3C6-4757-877A-E64688350318}"/>
              </a:ext>
            </a:extLst>
          </p:cNvPr>
          <p:cNvSpPr txBox="1">
            <a:spLocks noChangeArrowheads="1"/>
          </p:cNvSpPr>
          <p:nvPr/>
        </p:nvSpPr>
        <p:spPr bwMode="auto">
          <a:xfrm>
            <a:off x="7206258" y="2984170"/>
            <a:ext cx="405143"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750"/>
              <a:t>Polarized light</a:t>
            </a:r>
          </a:p>
        </p:txBody>
      </p:sp>
      <p:sp>
        <p:nvSpPr>
          <p:cNvPr id="163" name="Rectangle 162">
            <a:extLst>
              <a:ext uri="{FF2B5EF4-FFF2-40B4-BE49-F238E27FC236}">
                <a16:creationId xmlns:a16="http://schemas.microsoft.com/office/drawing/2014/main" id="{2EF94577-D253-4680-A070-75411E5299DB}"/>
              </a:ext>
            </a:extLst>
          </p:cNvPr>
          <p:cNvSpPr/>
          <p:nvPr/>
        </p:nvSpPr>
        <p:spPr>
          <a:xfrm>
            <a:off x="1693995" y="1195586"/>
            <a:ext cx="2766219" cy="216958"/>
          </a:xfrm>
          <a:prstGeom prst="rect">
            <a:avLst/>
          </a:prstGeom>
          <a:solidFill>
            <a:schemeClr val="accent4"/>
          </a:solidFill>
          <a:ln>
            <a:solidFill>
              <a:schemeClr val="accent4">
                <a:shade val="50000"/>
              </a:schemeClr>
            </a:solid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sz="375" dirty="0"/>
          </a:p>
        </p:txBody>
      </p:sp>
      <p:sp>
        <p:nvSpPr>
          <p:cNvPr id="3097" name="TextBox 163">
            <a:extLst>
              <a:ext uri="{FF2B5EF4-FFF2-40B4-BE49-F238E27FC236}">
                <a16:creationId xmlns:a16="http://schemas.microsoft.com/office/drawing/2014/main" id="{9FAB80DA-68D3-4142-A4E2-5B7DEFEEFC74}"/>
              </a:ext>
            </a:extLst>
          </p:cNvPr>
          <p:cNvSpPr txBox="1">
            <a:spLocks noChangeArrowheads="1"/>
          </p:cNvSpPr>
          <p:nvPr/>
        </p:nvSpPr>
        <p:spPr bwMode="auto">
          <a:xfrm>
            <a:off x="2843940" y="1219729"/>
            <a:ext cx="531813" cy="34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833">
                <a:solidFill>
                  <a:schemeClr val="bg1"/>
                </a:solidFill>
              </a:rPr>
              <a:t>Abstract</a:t>
            </a:r>
          </a:p>
        </p:txBody>
      </p:sp>
      <p:sp>
        <p:nvSpPr>
          <p:cNvPr id="165" name="Rectangle 164">
            <a:extLst>
              <a:ext uri="{FF2B5EF4-FFF2-40B4-BE49-F238E27FC236}">
                <a16:creationId xmlns:a16="http://schemas.microsoft.com/office/drawing/2014/main" id="{6B36B1E0-E0D3-44AA-9D21-4089B6D73EA1}"/>
              </a:ext>
            </a:extLst>
          </p:cNvPr>
          <p:cNvSpPr/>
          <p:nvPr/>
        </p:nvSpPr>
        <p:spPr>
          <a:xfrm>
            <a:off x="4736373" y="3858948"/>
            <a:ext cx="2765557" cy="216958"/>
          </a:xfrm>
          <a:prstGeom prst="rect">
            <a:avLst/>
          </a:prstGeom>
          <a:solidFill>
            <a:schemeClr val="accent4"/>
          </a:solidFill>
          <a:ln>
            <a:solidFill>
              <a:schemeClr val="accent4">
                <a:shade val="50000"/>
              </a:schemeClr>
            </a:solid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sz="375" dirty="0"/>
          </a:p>
        </p:txBody>
      </p:sp>
      <p:sp>
        <p:nvSpPr>
          <p:cNvPr id="3099" name="TextBox 167">
            <a:extLst>
              <a:ext uri="{FF2B5EF4-FFF2-40B4-BE49-F238E27FC236}">
                <a16:creationId xmlns:a16="http://schemas.microsoft.com/office/drawing/2014/main" id="{D3CE5E3E-E42B-4396-B3C0-5FA8DE853E08}"/>
              </a:ext>
            </a:extLst>
          </p:cNvPr>
          <p:cNvSpPr txBox="1">
            <a:spLocks noChangeArrowheads="1"/>
          </p:cNvSpPr>
          <p:nvPr/>
        </p:nvSpPr>
        <p:spPr bwMode="auto">
          <a:xfrm>
            <a:off x="5605198" y="3884745"/>
            <a:ext cx="1116211" cy="22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833">
                <a:solidFill>
                  <a:schemeClr val="bg1"/>
                </a:solidFill>
              </a:rPr>
              <a:t>Saturated Absorption</a:t>
            </a:r>
          </a:p>
        </p:txBody>
      </p:sp>
      <p:sp>
        <p:nvSpPr>
          <p:cNvPr id="171" name="Rectangle 170">
            <a:extLst>
              <a:ext uri="{FF2B5EF4-FFF2-40B4-BE49-F238E27FC236}">
                <a16:creationId xmlns:a16="http://schemas.microsoft.com/office/drawing/2014/main" id="{F9BEC3FC-88ED-4E3E-AC35-F242BC4F2CA9}"/>
              </a:ext>
            </a:extLst>
          </p:cNvPr>
          <p:cNvSpPr/>
          <p:nvPr/>
        </p:nvSpPr>
        <p:spPr>
          <a:xfrm>
            <a:off x="7609748" y="1197571"/>
            <a:ext cx="2769526" cy="217289"/>
          </a:xfrm>
          <a:prstGeom prst="rect">
            <a:avLst/>
          </a:prstGeom>
          <a:solidFill>
            <a:schemeClr val="accent4"/>
          </a:solidFill>
          <a:ln>
            <a:solidFill>
              <a:schemeClr val="accent4">
                <a:shade val="50000"/>
              </a:schemeClr>
            </a:solid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sz="375" dirty="0"/>
          </a:p>
        </p:txBody>
      </p:sp>
      <p:sp>
        <p:nvSpPr>
          <p:cNvPr id="3101" name="TextBox 171">
            <a:extLst>
              <a:ext uri="{FF2B5EF4-FFF2-40B4-BE49-F238E27FC236}">
                <a16:creationId xmlns:a16="http://schemas.microsoft.com/office/drawing/2014/main" id="{C9E6F415-AEAF-4B78-A78F-E7D975C71F8F}"/>
              </a:ext>
            </a:extLst>
          </p:cNvPr>
          <p:cNvSpPr txBox="1">
            <a:spLocks noChangeArrowheads="1"/>
          </p:cNvSpPr>
          <p:nvPr/>
        </p:nvSpPr>
        <p:spPr bwMode="auto">
          <a:xfrm>
            <a:off x="8510985" y="1242549"/>
            <a:ext cx="1116211" cy="22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833">
                <a:solidFill>
                  <a:schemeClr val="bg1"/>
                </a:solidFill>
              </a:rPr>
              <a:t>Top of Fringe Locking </a:t>
            </a:r>
          </a:p>
        </p:txBody>
      </p:sp>
      <p:sp>
        <p:nvSpPr>
          <p:cNvPr id="176" name="Rectangle 175">
            <a:extLst>
              <a:ext uri="{FF2B5EF4-FFF2-40B4-BE49-F238E27FC236}">
                <a16:creationId xmlns:a16="http://schemas.microsoft.com/office/drawing/2014/main" id="{F5CF2F5D-9901-4C97-9EAB-391BDFB11E3C}"/>
              </a:ext>
            </a:extLst>
          </p:cNvPr>
          <p:cNvSpPr/>
          <p:nvPr/>
        </p:nvSpPr>
        <p:spPr>
          <a:xfrm>
            <a:off x="1693995" y="4925550"/>
            <a:ext cx="2765888" cy="216958"/>
          </a:xfrm>
          <a:prstGeom prst="rect">
            <a:avLst/>
          </a:prstGeom>
          <a:solidFill>
            <a:schemeClr val="accent4"/>
          </a:solidFill>
          <a:ln>
            <a:solidFill>
              <a:schemeClr val="accent4">
                <a:shade val="50000"/>
              </a:schemeClr>
            </a:solid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sz="375" dirty="0"/>
          </a:p>
        </p:txBody>
      </p:sp>
      <p:sp>
        <p:nvSpPr>
          <p:cNvPr id="3103" name="TextBox 176">
            <a:extLst>
              <a:ext uri="{FF2B5EF4-FFF2-40B4-BE49-F238E27FC236}">
                <a16:creationId xmlns:a16="http://schemas.microsoft.com/office/drawing/2014/main" id="{16E849C4-4A28-402C-9DD1-15F829BDBF4A}"/>
              </a:ext>
            </a:extLst>
          </p:cNvPr>
          <p:cNvSpPr txBox="1">
            <a:spLocks noChangeArrowheads="1"/>
          </p:cNvSpPr>
          <p:nvPr/>
        </p:nvSpPr>
        <p:spPr bwMode="auto">
          <a:xfrm>
            <a:off x="2615406" y="4974166"/>
            <a:ext cx="1004094" cy="22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833">
                <a:solidFill>
                  <a:schemeClr val="bg1"/>
                </a:solidFill>
              </a:rPr>
              <a:t>Optical Set-Up</a:t>
            </a:r>
          </a:p>
        </p:txBody>
      </p:sp>
      <p:sp>
        <p:nvSpPr>
          <p:cNvPr id="157" name="Oval 156">
            <a:extLst>
              <a:ext uri="{FF2B5EF4-FFF2-40B4-BE49-F238E27FC236}">
                <a16:creationId xmlns:a16="http://schemas.microsoft.com/office/drawing/2014/main" id="{2211BF44-AB54-458C-8143-82694276E9BF}"/>
              </a:ext>
            </a:extLst>
          </p:cNvPr>
          <p:cNvSpPr/>
          <p:nvPr/>
        </p:nvSpPr>
        <p:spPr>
          <a:xfrm>
            <a:off x="9742620" y="2248297"/>
            <a:ext cx="31750" cy="32742"/>
          </a:xfrm>
          <a:prstGeom prst="ellipse">
            <a:avLst/>
          </a:prstGeom>
          <a:solidFill>
            <a:srgbClr val="C00000"/>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sz="375"/>
          </a:p>
        </p:txBody>
      </p:sp>
      <p:cxnSp>
        <p:nvCxnSpPr>
          <p:cNvPr id="159" name="Straight Arrow Connector 158">
            <a:extLst>
              <a:ext uri="{FF2B5EF4-FFF2-40B4-BE49-F238E27FC236}">
                <a16:creationId xmlns:a16="http://schemas.microsoft.com/office/drawing/2014/main" id="{345531FB-8C7D-4A6A-B831-0B81B8299951}"/>
              </a:ext>
            </a:extLst>
          </p:cNvPr>
          <p:cNvCxnSpPr/>
          <p:nvPr/>
        </p:nvCxnSpPr>
        <p:spPr>
          <a:xfrm flipV="1">
            <a:off x="9774370" y="2147425"/>
            <a:ext cx="0" cy="68130"/>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2" name="Rectangle 191">
            <a:extLst>
              <a:ext uri="{FF2B5EF4-FFF2-40B4-BE49-F238E27FC236}">
                <a16:creationId xmlns:a16="http://schemas.microsoft.com/office/drawing/2014/main" id="{7AFEA5F5-9B1B-4394-A7D3-F4EAAE7F0965}"/>
              </a:ext>
            </a:extLst>
          </p:cNvPr>
          <p:cNvSpPr/>
          <p:nvPr/>
        </p:nvSpPr>
        <p:spPr>
          <a:xfrm>
            <a:off x="7609747" y="3236516"/>
            <a:ext cx="2766219" cy="217289"/>
          </a:xfrm>
          <a:prstGeom prst="rect">
            <a:avLst/>
          </a:prstGeom>
          <a:solidFill>
            <a:schemeClr val="accent4"/>
          </a:solidFill>
          <a:ln>
            <a:solidFill>
              <a:schemeClr val="accent4">
                <a:shade val="50000"/>
              </a:schemeClr>
            </a:solid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sz="375" dirty="0"/>
          </a:p>
        </p:txBody>
      </p:sp>
      <p:sp>
        <p:nvSpPr>
          <p:cNvPr id="3107" name="TextBox 192">
            <a:extLst>
              <a:ext uri="{FF2B5EF4-FFF2-40B4-BE49-F238E27FC236}">
                <a16:creationId xmlns:a16="http://schemas.microsoft.com/office/drawing/2014/main" id="{C6E84BCD-C878-49DE-82E0-DFCF1B9B9F18}"/>
              </a:ext>
            </a:extLst>
          </p:cNvPr>
          <p:cNvSpPr txBox="1">
            <a:spLocks noChangeArrowheads="1"/>
          </p:cNvSpPr>
          <p:nvPr/>
        </p:nvSpPr>
        <p:spPr bwMode="auto">
          <a:xfrm>
            <a:off x="7611401" y="4750594"/>
            <a:ext cx="2716940" cy="60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667">
                <a:latin typeface="Arial" panose="020B0604020202020204" pitchFamily="34" charset="0"/>
              </a:rPr>
              <a:t>We monitored the frequency drift of the locked vs. unlocked laser using a scanning Fabry-Perot interferometer. After creating a frequency stabilization system using the Doppler-free</a:t>
            </a:r>
            <a:r>
              <a:rPr lang="en-US" altLang="en-US" sz="667" baseline="30000">
                <a:latin typeface="Arial" panose="020B0604020202020204" pitchFamily="34" charset="0"/>
              </a:rPr>
              <a:t> </a:t>
            </a:r>
            <a:r>
              <a:rPr lang="en-US" altLang="en-US" sz="667">
                <a:latin typeface="Arial" panose="020B0604020202020204" pitchFamily="34" charset="0"/>
              </a:rPr>
              <a:t>transition of </a:t>
            </a:r>
            <a:r>
              <a:rPr lang="en-US" altLang="en-US" sz="667" baseline="30000">
                <a:latin typeface="Arial" panose="020B0604020202020204" pitchFamily="34" charset="0"/>
              </a:rPr>
              <a:t>85</a:t>
            </a:r>
            <a:r>
              <a:rPr lang="en-US" altLang="en-US" sz="667">
                <a:latin typeface="Arial" panose="020B0604020202020204" pitchFamily="34" charset="0"/>
              </a:rPr>
              <a:t>Rb as the frequency reference,</a:t>
            </a:r>
            <a:r>
              <a:rPr lang="en-US" altLang="en-US" sz="667" baseline="30000">
                <a:latin typeface="Arial" panose="020B0604020202020204" pitchFamily="34" charset="0"/>
              </a:rPr>
              <a:t> </a:t>
            </a:r>
            <a:r>
              <a:rPr lang="en-US" altLang="en-US" sz="667">
                <a:latin typeface="Arial" panose="020B0604020202020204" pitchFamily="34" charset="0"/>
              </a:rPr>
              <a:t>we improved the laser stability by over a factor of 10. </a:t>
            </a:r>
            <a:endParaRPr lang="en-US" altLang="en-US" sz="667"/>
          </a:p>
        </p:txBody>
      </p:sp>
      <p:sp>
        <p:nvSpPr>
          <p:cNvPr id="196" name="Rectangle 195">
            <a:extLst>
              <a:ext uri="{FF2B5EF4-FFF2-40B4-BE49-F238E27FC236}">
                <a16:creationId xmlns:a16="http://schemas.microsoft.com/office/drawing/2014/main" id="{661B5FCB-6831-4098-BDD0-E88148E32D08}"/>
              </a:ext>
            </a:extLst>
          </p:cNvPr>
          <p:cNvSpPr/>
          <p:nvPr/>
        </p:nvSpPr>
        <p:spPr>
          <a:xfrm>
            <a:off x="7609747" y="5326063"/>
            <a:ext cx="2766219" cy="216958"/>
          </a:xfrm>
          <a:prstGeom prst="rect">
            <a:avLst/>
          </a:prstGeom>
          <a:solidFill>
            <a:schemeClr val="accent4"/>
          </a:solidFill>
          <a:ln>
            <a:solidFill>
              <a:schemeClr val="accent4">
                <a:shade val="50000"/>
              </a:schemeClr>
            </a:solid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sz="375" dirty="0"/>
          </a:p>
        </p:txBody>
      </p:sp>
      <p:sp>
        <p:nvSpPr>
          <p:cNvPr id="3109" name="TextBox 196">
            <a:extLst>
              <a:ext uri="{FF2B5EF4-FFF2-40B4-BE49-F238E27FC236}">
                <a16:creationId xmlns:a16="http://schemas.microsoft.com/office/drawing/2014/main" id="{A0713DA1-FC02-4280-B4E7-248B11812D8D}"/>
              </a:ext>
            </a:extLst>
          </p:cNvPr>
          <p:cNvSpPr txBox="1">
            <a:spLocks noChangeArrowheads="1"/>
          </p:cNvSpPr>
          <p:nvPr/>
        </p:nvSpPr>
        <p:spPr bwMode="auto">
          <a:xfrm>
            <a:off x="8729596" y="3271904"/>
            <a:ext cx="1116542" cy="22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833">
                <a:solidFill>
                  <a:schemeClr val="bg1"/>
                </a:solidFill>
              </a:rPr>
              <a:t>Results</a:t>
            </a:r>
          </a:p>
        </p:txBody>
      </p:sp>
      <p:sp>
        <p:nvSpPr>
          <p:cNvPr id="3110" name="TextBox 198">
            <a:extLst>
              <a:ext uri="{FF2B5EF4-FFF2-40B4-BE49-F238E27FC236}">
                <a16:creationId xmlns:a16="http://schemas.microsoft.com/office/drawing/2014/main" id="{10591490-8B7A-4C19-A88B-7688427DBF78}"/>
              </a:ext>
            </a:extLst>
          </p:cNvPr>
          <p:cNvSpPr txBox="1">
            <a:spLocks noChangeArrowheads="1"/>
          </p:cNvSpPr>
          <p:nvPr/>
        </p:nvSpPr>
        <p:spPr bwMode="auto">
          <a:xfrm>
            <a:off x="8510984" y="5360789"/>
            <a:ext cx="1116542" cy="22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833">
                <a:solidFill>
                  <a:schemeClr val="bg1"/>
                </a:solidFill>
              </a:rPr>
              <a:t>Acknowledgements</a:t>
            </a:r>
          </a:p>
        </p:txBody>
      </p:sp>
      <p:sp>
        <p:nvSpPr>
          <p:cNvPr id="3111" name="TextBox 220">
            <a:extLst>
              <a:ext uri="{FF2B5EF4-FFF2-40B4-BE49-F238E27FC236}">
                <a16:creationId xmlns:a16="http://schemas.microsoft.com/office/drawing/2014/main" id="{502F8D55-57B4-4E10-829A-298A15E8396F}"/>
              </a:ext>
            </a:extLst>
          </p:cNvPr>
          <p:cNvSpPr txBox="1">
            <a:spLocks noChangeArrowheads="1"/>
          </p:cNvSpPr>
          <p:nvPr/>
        </p:nvSpPr>
        <p:spPr bwMode="auto">
          <a:xfrm>
            <a:off x="2705034" y="4222750"/>
            <a:ext cx="424325" cy="29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417"/>
              <a:t>Diffraction Grating</a:t>
            </a:r>
          </a:p>
          <a:p>
            <a:endParaRPr lang="en-US" altLang="en-US" sz="500"/>
          </a:p>
        </p:txBody>
      </p:sp>
      <p:grpSp>
        <p:nvGrpSpPr>
          <p:cNvPr id="3112" name="Group 6">
            <a:extLst>
              <a:ext uri="{FF2B5EF4-FFF2-40B4-BE49-F238E27FC236}">
                <a16:creationId xmlns:a16="http://schemas.microsoft.com/office/drawing/2014/main" id="{39C60B65-C72B-4B1D-A6B5-6D6D208D12DD}"/>
              </a:ext>
            </a:extLst>
          </p:cNvPr>
          <p:cNvGrpSpPr>
            <a:grpSpLocks/>
          </p:cNvGrpSpPr>
          <p:nvPr/>
        </p:nvGrpSpPr>
        <p:grpSpPr bwMode="auto">
          <a:xfrm>
            <a:off x="1781638" y="3659518"/>
            <a:ext cx="1232628" cy="823516"/>
            <a:chOff x="1263660" y="17588007"/>
            <a:chExt cx="7539400" cy="4540569"/>
          </a:xfrm>
        </p:grpSpPr>
        <p:cxnSp>
          <p:nvCxnSpPr>
            <p:cNvPr id="231" name="Straight Connector 230">
              <a:extLst>
                <a:ext uri="{FF2B5EF4-FFF2-40B4-BE49-F238E27FC236}">
                  <a16:creationId xmlns:a16="http://schemas.microsoft.com/office/drawing/2014/main" id="{0F11F557-7C61-4D4B-B194-2DD612FB641D}"/>
                </a:ext>
              </a:extLst>
            </p:cNvPr>
            <p:cNvCxnSpPr>
              <a:cxnSpLocks/>
            </p:cNvCxnSpPr>
            <p:nvPr/>
          </p:nvCxnSpPr>
          <p:spPr>
            <a:xfrm>
              <a:off x="7049194" y="18461473"/>
              <a:ext cx="0" cy="1890993"/>
            </a:xfrm>
            <a:prstGeom prst="line">
              <a:avLst/>
            </a:prstGeom>
            <a:noFill/>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23AEF7CE-2BAC-47D8-8D3F-9A09935E366D}"/>
                </a:ext>
              </a:extLst>
            </p:cNvPr>
            <p:cNvCxnSpPr>
              <a:cxnSpLocks/>
            </p:cNvCxnSpPr>
            <p:nvPr/>
          </p:nvCxnSpPr>
          <p:spPr>
            <a:xfrm flipV="1">
              <a:off x="7024919" y="18461473"/>
              <a:ext cx="1140924" cy="0"/>
            </a:xfrm>
            <a:prstGeom prst="straightConnector1">
              <a:avLst/>
            </a:prstGeom>
            <a:noFill/>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5" name="Rectangle 214">
              <a:extLst>
                <a:ext uri="{FF2B5EF4-FFF2-40B4-BE49-F238E27FC236}">
                  <a16:creationId xmlns:a16="http://schemas.microsoft.com/office/drawing/2014/main" id="{4646DBF6-0A47-49E2-A173-427DF6CE0834}"/>
                </a:ext>
              </a:extLst>
            </p:cNvPr>
            <p:cNvSpPr/>
            <p:nvPr/>
          </p:nvSpPr>
          <p:spPr>
            <a:xfrm rot="8987315">
              <a:off x="6337128" y="18277298"/>
              <a:ext cx="1037754" cy="324587"/>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17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54">
                <a:defRPr/>
              </a:pPr>
              <a:endParaRPr lang="en-US">
                <a:solidFill>
                  <a:srgbClr val="0033A0"/>
                </a:solidFill>
              </a:endParaRPr>
            </a:p>
          </p:txBody>
        </p:sp>
        <p:cxnSp>
          <p:nvCxnSpPr>
            <p:cNvPr id="219" name="Straight Connector 218">
              <a:extLst>
                <a:ext uri="{FF2B5EF4-FFF2-40B4-BE49-F238E27FC236}">
                  <a16:creationId xmlns:a16="http://schemas.microsoft.com/office/drawing/2014/main" id="{7D99B493-E9CC-4FFF-9390-03C43F81282A}"/>
                </a:ext>
              </a:extLst>
            </p:cNvPr>
            <p:cNvCxnSpPr>
              <a:cxnSpLocks/>
              <a:endCxn id="211" idx="0"/>
            </p:cNvCxnSpPr>
            <p:nvPr/>
          </p:nvCxnSpPr>
          <p:spPr>
            <a:xfrm>
              <a:off x="4674293" y="20284995"/>
              <a:ext cx="2372878" cy="3647"/>
            </a:xfrm>
            <a:prstGeom prst="line">
              <a:avLst/>
            </a:prstGeom>
            <a:noFill/>
            <a:ln w="127000">
              <a:solidFill>
                <a:srgbClr val="C00000"/>
              </a:solidFill>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98759383-5BAD-435A-9958-EF9A29F83D9E}"/>
                </a:ext>
              </a:extLst>
            </p:cNvPr>
            <p:cNvSpPr/>
            <p:nvPr/>
          </p:nvSpPr>
          <p:spPr>
            <a:xfrm>
              <a:off x="1263660" y="17588007"/>
              <a:ext cx="7539400" cy="4540569"/>
            </a:xfrm>
            <a:prstGeom prst="rect">
              <a:avLst/>
            </a:prstGeom>
            <a:noFill/>
            <a:ln w="10160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54">
                <a:defRPr/>
              </a:pPr>
              <a:endParaRPr lang="en-US">
                <a:solidFill>
                  <a:srgbClr val="0033A0"/>
                </a:solidFill>
              </a:endParaRPr>
            </a:p>
          </p:txBody>
        </p:sp>
        <p:sp>
          <p:nvSpPr>
            <p:cNvPr id="200" name="Rectangle 199">
              <a:extLst>
                <a:ext uri="{FF2B5EF4-FFF2-40B4-BE49-F238E27FC236}">
                  <a16:creationId xmlns:a16="http://schemas.microsoft.com/office/drawing/2014/main" id="{00FF9112-CE49-4419-BC68-48C1A876D215}"/>
                </a:ext>
              </a:extLst>
            </p:cNvPr>
            <p:cNvSpPr/>
            <p:nvPr/>
          </p:nvSpPr>
          <p:spPr>
            <a:xfrm>
              <a:off x="1633853" y="19285705"/>
              <a:ext cx="2172610" cy="1996757"/>
            </a:xfrm>
            <a:prstGeom prst="rect">
              <a:avLst/>
            </a:prstGeom>
            <a:solidFill>
              <a:schemeClr val="accent4"/>
            </a:solidFill>
            <a:ln w="1016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54">
                <a:defRPr/>
              </a:pPr>
              <a:endParaRPr lang="en-US" dirty="0">
                <a:solidFill>
                  <a:srgbClr val="0033A0"/>
                </a:solidFill>
              </a:endParaRPr>
            </a:p>
          </p:txBody>
        </p:sp>
        <p:sp>
          <p:nvSpPr>
            <p:cNvPr id="169" name="Oval 168">
              <a:extLst>
                <a:ext uri="{FF2B5EF4-FFF2-40B4-BE49-F238E27FC236}">
                  <a16:creationId xmlns:a16="http://schemas.microsoft.com/office/drawing/2014/main" id="{02EA21E1-9687-40B1-AF91-90BC694FBCA1}"/>
                </a:ext>
              </a:extLst>
            </p:cNvPr>
            <p:cNvSpPr/>
            <p:nvPr/>
          </p:nvSpPr>
          <p:spPr>
            <a:xfrm>
              <a:off x="4552918" y="19249235"/>
              <a:ext cx="248818" cy="1998580"/>
            </a:xfrm>
            <a:prstGeom prst="ellipse">
              <a:avLst/>
            </a:prstGeom>
            <a:solidFill>
              <a:schemeClr val="accent4">
                <a:lumMod val="40000"/>
                <a:lumOff val="60000"/>
                <a:alpha val="40305"/>
              </a:schemeClr>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75" dirty="0"/>
            </a:p>
          </p:txBody>
        </p:sp>
        <p:sp>
          <p:nvSpPr>
            <p:cNvPr id="211" name="Rectangle 210">
              <a:extLst>
                <a:ext uri="{FF2B5EF4-FFF2-40B4-BE49-F238E27FC236}">
                  <a16:creationId xmlns:a16="http://schemas.microsoft.com/office/drawing/2014/main" id="{D70265C6-0414-4D46-8E6D-6234213497EE}"/>
                </a:ext>
              </a:extLst>
            </p:cNvPr>
            <p:cNvSpPr/>
            <p:nvPr/>
          </p:nvSpPr>
          <p:spPr>
            <a:xfrm rot="19768276">
              <a:off x="6353312" y="20264937"/>
              <a:ext cx="1541461" cy="348292"/>
            </a:xfrm>
            <a:prstGeom prst="rect">
              <a:avLst/>
            </a:prstGeom>
            <a:pattFill prst="wdDnDiag">
              <a:fgClr>
                <a:schemeClr val="accent5"/>
              </a:fgClr>
              <a:bgClr>
                <a:schemeClr val="bg1"/>
              </a:bgClr>
            </a:pattFill>
            <a:ln w="317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54">
                <a:defRPr/>
              </a:pPr>
              <a:endParaRPr lang="en-US">
                <a:solidFill>
                  <a:srgbClr val="0033A0"/>
                </a:solidFill>
              </a:endParaRPr>
            </a:p>
          </p:txBody>
        </p:sp>
        <p:cxnSp>
          <p:nvCxnSpPr>
            <p:cNvPr id="194" name="Straight Connector 193">
              <a:extLst>
                <a:ext uri="{FF2B5EF4-FFF2-40B4-BE49-F238E27FC236}">
                  <a16:creationId xmlns:a16="http://schemas.microsoft.com/office/drawing/2014/main" id="{D014F2D8-5096-4410-B7C2-0B97AA88474C}"/>
                </a:ext>
              </a:extLst>
            </p:cNvPr>
            <p:cNvCxnSpPr>
              <a:cxnSpLocks/>
            </p:cNvCxnSpPr>
            <p:nvPr/>
          </p:nvCxnSpPr>
          <p:spPr>
            <a:xfrm flipV="1">
              <a:off x="1672289" y="20284995"/>
              <a:ext cx="3002004" cy="0"/>
            </a:xfrm>
            <a:prstGeom prst="line">
              <a:avLst/>
            </a:prstGeom>
            <a:noFill/>
            <a:ln w="127000">
              <a:solidFill>
                <a:srgbClr val="C00000"/>
              </a:solidFill>
            </a:ln>
          </p:spPr>
          <p:style>
            <a:lnRef idx="1">
              <a:schemeClr val="accent1"/>
            </a:lnRef>
            <a:fillRef idx="0">
              <a:schemeClr val="accent1"/>
            </a:fillRef>
            <a:effectRef idx="0">
              <a:schemeClr val="accent1"/>
            </a:effectRef>
            <a:fontRef idx="minor">
              <a:schemeClr val="tx1"/>
            </a:fontRef>
          </p:style>
        </p:cxnSp>
        <p:sp>
          <p:nvSpPr>
            <p:cNvPr id="3176" name="TextBox 236">
              <a:extLst>
                <a:ext uri="{FF2B5EF4-FFF2-40B4-BE49-F238E27FC236}">
                  <a16:creationId xmlns:a16="http://schemas.microsoft.com/office/drawing/2014/main" id="{591837DE-F659-4D8C-895C-84B596960E30}"/>
                </a:ext>
              </a:extLst>
            </p:cNvPr>
            <p:cNvSpPr txBox="1">
              <a:spLocks noChangeArrowheads="1"/>
            </p:cNvSpPr>
            <p:nvPr/>
          </p:nvSpPr>
          <p:spPr bwMode="auto">
            <a:xfrm>
              <a:off x="4348829" y="21246168"/>
              <a:ext cx="2036473" cy="8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417"/>
                <a:t>Lens</a:t>
              </a:r>
            </a:p>
          </p:txBody>
        </p:sp>
        <p:sp>
          <p:nvSpPr>
            <p:cNvPr id="3177" name="TextBox 237">
              <a:extLst>
                <a:ext uri="{FF2B5EF4-FFF2-40B4-BE49-F238E27FC236}">
                  <a16:creationId xmlns:a16="http://schemas.microsoft.com/office/drawing/2014/main" id="{2385CCA5-67B1-4106-8DB2-FF4D0224C21C}"/>
                </a:ext>
              </a:extLst>
            </p:cNvPr>
            <p:cNvSpPr txBox="1">
              <a:spLocks noChangeArrowheads="1"/>
            </p:cNvSpPr>
            <p:nvPr/>
          </p:nvSpPr>
          <p:spPr bwMode="auto">
            <a:xfrm>
              <a:off x="2032923" y="19616248"/>
              <a:ext cx="2036473" cy="121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417"/>
                <a:t>Laser Diode</a:t>
              </a:r>
            </a:p>
          </p:txBody>
        </p:sp>
        <p:sp>
          <p:nvSpPr>
            <p:cNvPr id="3178" name="TextBox 238">
              <a:extLst>
                <a:ext uri="{FF2B5EF4-FFF2-40B4-BE49-F238E27FC236}">
                  <a16:creationId xmlns:a16="http://schemas.microsoft.com/office/drawing/2014/main" id="{8B97417E-C5EE-4D98-B844-5E5E0B0C9039}"/>
                </a:ext>
              </a:extLst>
            </p:cNvPr>
            <p:cNvSpPr txBox="1">
              <a:spLocks noChangeArrowheads="1"/>
            </p:cNvSpPr>
            <p:nvPr/>
          </p:nvSpPr>
          <p:spPr bwMode="auto">
            <a:xfrm>
              <a:off x="5481781" y="17998442"/>
              <a:ext cx="2036473" cy="8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417"/>
                <a:t>Mirror</a:t>
              </a:r>
            </a:p>
          </p:txBody>
        </p:sp>
      </p:grpSp>
      <p:sp>
        <p:nvSpPr>
          <p:cNvPr id="244" name="Rectangle 243">
            <a:extLst>
              <a:ext uri="{FF2B5EF4-FFF2-40B4-BE49-F238E27FC236}">
                <a16:creationId xmlns:a16="http://schemas.microsoft.com/office/drawing/2014/main" id="{05F9913D-A791-4501-BAF8-BB2CCD853193}"/>
              </a:ext>
            </a:extLst>
          </p:cNvPr>
          <p:cNvSpPr/>
          <p:nvPr/>
        </p:nvSpPr>
        <p:spPr>
          <a:xfrm>
            <a:off x="1693995" y="3264959"/>
            <a:ext cx="2766219" cy="216958"/>
          </a:xfrm>
          <a:prstGeom prst="rect">
            <a:avLst/>
          </a:prstGeom>
          <a:solidFill>
            <a:schemeClr val="accent4"/>
          </a:solidFill>
          <a:ln>
            <a:solidFill>
              <a:schemeClr val="accent4">
                <a:shade val="50000"/>
              </a:schemeClr>
            </a:solid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sz="375" dirty="0"/>
          </a:p>
        </p:txBody>
      </p:sp>
      <p:sp>
        <p:nvSpPr>
          <p:cNvPr id="3114" name="TextBox 242">
            <a:extLst>
              <a:ext uri="{FF2B5EF4-FFF2-40B4-BE49-F238E27FC236}">
                <a16:creationId xmlns:a16="http://schemas.microsoft.com/office/drawing/2014/main" id="{BAE9343F-AD72-4E4B-AFD6-1ED90398D43B}"/>
              </a:ext>
            </a:extLst>
          </p:cNvPr>
          <p:cNvSpPr txBox="1">
            <a:spLocks noChangeArrowheads="1"/>
          </p:cNvSpPr>
          <p:nvPr/>
        </p:nvSpPr>
        <p:spPr bwMode="auto">
          <a:xfrm>
            <a:off x="2581341" y="3299685"/>
            <a:ext cx="1003763" cy="22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833">
                <a:solidFill>
                  <a:schemeClr val="bg1"/>
                </a:solidFill>
              </a:rPr>
              <a:t>Laser Stabilization</a:t>
            </a:r>
          </a:p>
        </p:txBody>
      </p:sp>
      <p:sp>
        <p:nvSpPr>
          <p:cNvPr id="3115" name="TextBox 67">
            <a:extLst>
              <a:ext uri="{FF2B5EF4-FFF2-40B4-BE49-F238E27FC236}">
                <a16:creationId xmlns:a16="http://schemas.microsoft.com/office/drawing/2014/main" id="{D23B0EC9-4232-4239-BE71-24F0E3255ABE}"/>
              </a:ext>
            </a:extLst>
          </p:cNvPr>
          <p:cNvSpPr txBox="1">
            <a:spLocks noChangeArrowheads="1"/>
          </p:cNvSpPr>
          <p:nvPr/>
        </p:nvSpPr>
        <p:spPr bwMode="auto">
          <a:xfrm>
            <a:off x="7667625" y="1474060"/>
            <a:ext cx="1280914" cy="204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667">
                <a:latin typeface="Arial" panose="020B0604020202020204" pitchFamily="34" charset="0"/>
              </a:rPr>
              <a:t>We used the doppler-free peaks of </a:t>
            </a:r>
            <a:r>
              <a:rPr lang="en-US" altLang="en-US" sz="667" baseline="30000">
                <a:latin typeface="Arial" panose="020B0604020202020204" pitchFamily="34" charset="0"/>
              </a:rPr>
              <a:t>85</a:t>
            </a:r>
            <a:r>
              <a:rPr lang="en-US" altLang="en-US" sz="667">
                <a:latin typeface="Arial" panose="020B0604020202020204" pitchFamily="34" charset="0"/>
              </a:rPr>
              <a:t>Rb</a:t>
            </a:r>
            <a:r>
              <a:rPr lang="en-US" altLang="en-US" sz="667" baseline="30000">
                <a:latin typeface="Arial" panose="020B0604020202020204" pitchFamily="34" charset="0"/>
              </a:rPr>
              <a:t> </a:t>
            </a:r>
            <a:r>
              <a:rPr lang="en-US" altLang="en-US" sz="667">
                <a:latin typeface="Arial" panose="020B0604020202020204" pitchFamily="34" charset="0"/>
              </a:rPr>
              <a:t>F</a:t>
            </a:r>
            <a:r>
              <a:rPr lang="en-US" altLang="en-US" sz="667" baseline="-25000">
                <a:latin typeface="Arial" panose="020B0604020202020204" pitchFamily="34" charset="0"/>
              </a:rPr>
              <a:t>g</a:t>
            </a:r>
            <a:r>
              <a:rPr lang="en-US" altLang="en-US" sz="667">
                <a:latin typeface="Arial" panose="020B0604020202020204" pitchFamily="34" charset="0"/>
              </a:rPr>
              <a:t>=3 as a reference for our laser lock. Our infrared laser controller, the Toptica DLC Pro, uses frequency modulation and demodulation to produce an error signal proportional to the figure seen right. Frequency modulation is achieved through control of the laser current and piezo voltage. We adjusted the modulation frequency, amplitude, and phase to obtain a clean signal. The error signal served as input for the PID responsible for locking the laser. </a:t>
            </a:r>
            <a:endParaRPr lang="en-US" altLang="en-US" sz="667"/>
          </a:p>
        </p:txBody>
      </p:sp>
      <p:sp>
        <p:nvSpPr>
          <p:cNvPr id="3116" name="TextBox 53">
            <a:extLst>
              <a:ext uri="{FF2B5EF4-FFF2-40B4-BE49-F238E27FC236}">
                <a16:creationId xmlns:a16="http://schemas.microsoft.com/office/drawing/2014/main" id="{3B291D64-0E55-45E4-95FD-E8280AC5C900}"/>
              </a:ext>
            </a:extLst>
          </p:cNvPr>
          <p:cNvSpPr txBox="1">
            <a:spLocks noChangeArrowheads="1"/>
          </p:cNvSpPr>
          <p:nvPr/>
        </p:nvSpPr>
        <p:spPr bwMode="auto">
          <a:xfrm>
            <a:off x="7611401" y="5602883"/>
            <a:ext cx="2769195" cy="502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ctr"/>
            <a:r>
              <a:rPr lang="en-US" altLang="en-US" sz="667">
                <a:latin typeface="Arial" panose="020B0604020202020204" pitchFamily="34" charset="0"/>
                <a:cs typeface="Arial" panose="020B0604020202020204" pitchFamily="34" charset="0"/>
              </a:rPr>
              <a:t>This material is based upon work supported by the U.S. National Science Foundation under Award Number PHY-1950795 (UK REU) and the U.S. Department of Energy, Office of Science, Office of Nuclear Physics, under Award Number DE-FG02-99ER41101."</a:t>
            </a:r>
          </a:p>
        </p:txBody>
      </p:sp>
      <p:sp>
        <p:nvSpPr>
          <p:cNvPr id="3117" name="TextBox 53">
            <a:extLst>
              <a:ext uri="{FF2B5EF4-FFF2-40B4-BE49-F238E27FC236}">
                <a16:creationId xmlns:a16="http://schemas.microsoft.com/office/drawing/2014/main" id="{6B21128A-6E01-4783-A9DC-E0F6256B17FE}"/>
              </a:ext>
            </a:extLst>
          </p:cNvPr>
          <p:cNvSpPr txBox="1">
            <a:spLocks noChangeArrowheads="1"/>
          </p:cNvSpPr>
          <p:nvPr/>
        </p:nvSpPr>
        <p:spPr bwMode="auto">
          <a:xfrm>
            <a:off x="3215349" y="3541117"/>
            <a:ext cx="1221383" cy="132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667">
                <a:latin typeface="Arial" panose="020B0604020202020204" pitchFamily="34" charset="0"/>
              </a:rPr>
              <a:t>The frequency produced by diode lasers will drift over time due to environmental changes such as vibrations or temperature and humidity fluctuations. We improve the long-term frequency stability by adjusting the laser piezo voltage and current to correct for these changes.</a:t>
            </a:r>
            <a:endParaRPr lang="en-US" altLang="en-US" sz="667" b="1"/>
          </a:p>
        </p:txBody>
      </p:sp>
      <p:sp>
        <p:nvSpPr>
          <p:cNvPr id="3118" name="TextBox 53">
            <a:extLst>
              <a:ext uri="{FF2B5EF4-FFF2-40B4-BE49-F238E27FC236}">
                <a16:creationId xmlns:a16="http://schemas.microsoft.com/office/drawing/2014/main" id="{2D8286B1-A782-4E2A-904F-81EB28D4B450}"/>
              </a:ext>
            </a:extLst>
          </p:cNvPr>
          <p:cNvSpPr txBox="1">
            <a:spLocks noChangeArrowheads="1"/>
          </p:cNvSpPr>
          <p:nvPr/>
        </p:nvSpPr>
        <p:spPr bwMode="auto">
          <a:xfrm>
            <a:off x="1744927" y="4558771"/>
            <a:ext cx="1418167" cy="413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417">
                <a:latin typeface="Arial" panose="020B0604020202020204" pitchFamily="34" charset="0"/>
              </a:rPr>
              <a:t>External Cavity Diode Lasers provide extra stability using a diffraction grating which reflects the desired mode into the laser as feedback. Changing the angle of the diffraction grating will change the frequency of the laser.</a:t>
            </a:r>
            <a:endParaRPr lang="en-US" altLang="en-US" sz="417" b="1"/>
          </a:p>
        </p:txBody>
      </p:sp>
      <p:pic>
        <p:nvPicPr>
          <p:cNvPr id="3119" name="Picture 12" descr="A picture containing indoor, cluttered&#10;&#10;Description automatically generated">
            <a:extLst>
              <a:ext uri="{FF2B5EF4-FFF2-40B4-BE49-F238E27FC236}">
                <a16:creationId xmlns:a16="http://schemas.microsoft.com/office/drawing/2014/main" id="{71E50A95-109B-47E7-83AD-3A91F11439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36555" t="6805" b="19730"/>
          <a:stretch>
            <a:fillRect/>
          </a:stretch>
        </p:blipFill>
        <p:spPr bwMode="auto">
          <a:xfrm>
            <a:off x="3623138" y="5466292"/>
            <a:ext cx="866180" cy="75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a:extLst>
              <a:ext uri="{FF2B5EF4-FFF2-40B4-BE49-F238E27FC236}">
                <a16:creationId xmlns:a16="http://schemas.microsoft.com/office/drawing/2014/main" id="{4A0B3D55-D458-4522-84C2-56951AEAB9E5}"/>
              </a:ext>
            </a:extLst>
          </p:cNvPr>
          <p:cNvCxnSpPr>
            <a:cxnSpLocks/>
          </p:cNvCxnSpPr>
          <p:nvPr/>
        </p:nvCxnSpPr>
        <p:spPr>
          <a:xfrm flipV="1">
            <a:off x="2498328" y="5791068"/>
            <a:ext cx="98227" cy="251685"/>
          </a:xfrm>
          <a:prstGeom prst="straightConnector1">
            <a:avLst/>
          </a:prstGeom>
          <a:ln w="63500">
            <a:tailEnd type="triangle"/>
          </a:ln>
          <a:effectLst>
            <a:outerShdw blurRad="50800" dist="38100" dir="5400000" algn="t"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3121" name="TextBox 21">
            <a:extLst>
              <a:ext uri="{FF2B5EF4-FFF2-40B4-BE49-F238E27FC236}">
                <a16:creationId xmlns:a16="http://schemas.microsoft.com/office/drawing/2014/main" id="{0CB7B02A-D8CD-4DA2-8CBC-2C5811F73AA5}"/>
              </a:ext>
            </a:extLst>
          </p:cNvPr>
          <p:cNvSpPr txBox="1">
            <a:spLocks noChangeArrowheads="1"/>
          </p:cNvSpPr>
          <p:nvPr/>
        </p:nvSpPr>
        <p:spPr bwMode="auto">
          <a:xfrm>
            <a:off x="2399771" y="6050029"/>
            <a:ext cx="199760" cy="477438"/>
          </a:xfrm>
          <a:prstGeom prst="rect">
            <a:avLst/>
          </a:prstGeom>
          <a:solidFill>
            <a:schemeClr val="bg1"/>
          </a:solidFill>
          <a:ln w="31750">
            <a:solidFill>
              <a:schemeClr val="accent1"/>
            </a:solidFill>
            <a:miter lim="800000"/>
            <a:headEnd/>
            <a:tailEnd/>
          </a:ln>
        </p:spPr>
        <p:txBody>
          <a:bodyPr>
            <a:spAutoFit/>
          </a:bodyPr>
          <a:lstStyle/>
          <a:p>
            <a:r>
              <a:rPr lang="en-US" altLang="en-US" sz="417"/>
              <a:t>Rb Cell</a:t>
            </a:r>
          </a:p>
        </p:txBody>
      </p:sp>
      <p:cxnSp>
        <p:nvCxnSpPr>
          <p:cNvPr id="97" name="Straight Arrow Connector 96">
            <a:extLst>
              <a:ext uri="{FF2B5EF4-FFF2-40B4-BE49-F238E27FC236}">
                <a16:creationId xmlns:a16="http://schemas.microsoft.com/office/drawing/2014/main" id="{A600B810-1731-4758-9EB5-2B7B37DB7AD1}"/>
              </a:ext>
            </a:extLst>
          </p:cNvPr>
          <p:cNvCxnSpPr>
            <a:cxnSpLocks/>
          </p:cNvCxnSpPr>
          <p:nvPr/>
        </p:nvCxnSpPr>
        <p:spPr>
          <a:xfrm flipH="1">
            <a:off x="2354792" y="5243711"/>
            <a:ext cx="167018" cy="191823"/>
          </a:xfrm>
          <a:prstGeom prst="straightConnector1">
            <a:avLst/>
          </a:prstGeom>
          <a:ln w="63500">
            <a:tailEnd type="triangle"/>
          </a:ln>
          <a:effectLst>
            <a:outerShdw blurRad="50800" dist="38100" dir="5400000" algn="t"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82B596AE-CEE3-4DE9-A396-F669F1AB1919}"/>
              </a:ext>
            </a:extLst>
          </p:cNvPr>
          <p:cNvCxnSpPr>
            <a:cxnSpLocks/>
          </p:cNvCxnSpPr>
          <p:nvPr/>
        </p:nvCxnSpPr>
        <p:spPr>
          <a:xfrm>
            <a:off x="2705034" y="5271492"/>
            <a:ext cx="138906" cy="105833"/>
          </a:xfrm>
          <a:prstGeom prst="straightConnector1">
            <a:avLst/>
          </a:prstGeom>
          <a:ln w="63500">
            <a:tailEnd type="triangle"/>
          </a:ln>
          <a:effectLst>
            <a:outerShdw blurRad="50800" dist="38100" dir="5400000" algn="t"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3124" name="TextBox 90">
            <a:extLst>
              <a:ext uri="{FF2B5EF4-FFF2-40B4-BE49-F238E27FC236}">
                <a16:creationId xmlns:a16="http://schemas.microsoft.com/office/drawing/2014/main" id="{77314D55-FB23-44D1-BFF4-ED09ED397666}"/>
              </a:ext>
            </a:extLst>
          </p:cNvPr>
          <p:cNvSpPr txBox="1">
            <a:spLocks noChangeArrowheads="1"/>
          </p:cNvSpPr>
          <p:nvPr/>
        </p:nvSpPr>
        <p:spPr bwMode="auto">
          <a:xfrm>
            <a:off x="2408039" y="5218576"/>
            <a:ext cx="383315" cy="220701"/>
          </a:xfrm>
          <a:prstGeom prst="rect">
            <a:avLst/>
          </a:prstGeom>
          <a:solidFill>
            <a:schemeClr val="bg1"/>
          </a:solidFill>
          <a:ln w="31750">
            <a:solidFill>
              <a:schemeClr val="accent1"/>
            </a:solidFill>
            <a:miter lim="800000"/>
            <a:headEnd/>
            <a:tailEnd/>
          </a:ln>
        </p:spPr>
        <p:txBody>
          <a:bodyPr>
            <a:spAutoFit/>
          </a:bodyPr>
          <a:lstStyle/>
          <a:p>
            <a:r>
              <a:rPr lang="en-US" altLang="en-US" sz="417"/>
              <a:t>Photodetectors</a:t>
            </a:r>
          </a:p>
        </p:txBody>
      </p:sp>
      <p:cxnSp>
        <p:nvCxnSpPr>
          <p:cNvPr id="99" name="Straight Arrow Connector 98">
            <a:extLst>
              <a:ext uri="{FF2B5EF4-FFF2-40B4-BE49-F238E27FC236}">
                <a16:creationId xmlns:a16="http://schemas.microsoft.com/office/drawing/2014/main" id="{51903449-1B46-4DA1-926A-174A5D67FD53}"/>
              </a:ext>
            </a:extLst>
          </p:cNvPr>
          <p:cNvCxnSpPr>
            <a:cxnSpLocks/>
          </p:cNvCxnSpPr>
          <p:nvPr/>
        </p:nvCxnSpPr>
        <p:spPr>
          <a:xfrm flipH="1" flipV="1">
            <a:off x="2058789" y="5791068"/>
            <a:ext cx="19513" cy="296995"/>
          </a:xfrm>
          <a:prstGeom prst="straightConnector1">
            <a:avLst/>
          </a:prstGeom>
          <a:ln w="63500">
            <a:tailEnd type="triangle"/>
          </a:ln>
          <a:effectLst>
            <a:outerShdw blurRad="50800" dist="38100" dir="5400000" algn="t"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90" name="TextBox 89">
            <a:extLst>
              <a:ext uri="{FF2B5EF4-FFF2-40B4-BE49-F238E27FC236}">
                <a16:creationId xmlns:a16="http://schemas.microsoft.com/office/drawing/2014/main" id="{0AA60325-B6D0-4D3B-B987-E8414BA0B6C0}"/>
              </a:ext>
            </a:extLst>
          </p:cNvPr>
          <p:cNvSpPr txBox="1">
            <a:spLocks noRot="1" noChangeAspect="1" noMove="1" noResize="1" noEditPoints="1" noAdjustHandles="1" noChangeArrowheads="1" noChangeShapeType="1" noTextEdit="1"/>
          </p:cNvSpPr>
          <p:nvPr/>
        </p:nvSpPr>
        <p:spPr>
          <a:xfrm>
            <a:off x="2009535" y="6078027"/>
            <a:ext cx="128768" cy="83356"/>
          </a:xfrm>
          <a:prstGeom prst="rect">
            <a:avLst/>
          </a:prstGeom>
          <a:blipFill>
            <a:blip r:embed="rId13"/>
            <a:stretch>
              <a:fillRect t="-5882" b="-23529"/>
            </a:stretch>
          </a:blipFill>
          <a:ln w="31750">
            <a:solidFill>
              <a:schemeClr val="accent1"/>
            </a:solidFill>
          </a:ln>
        </p:spPr>
        <p:txBody>
          <a:bodyPr/>
          <a:lstStyle/>
          <a:p>
            <a:pPr>
              <a:defRPr/>
            </a:pPr>
            <a:r>
              <a:rPr lang="en-US" sz="375">
                <a:noFill/>
              </a:rPr>
              <a:t> </a:t>
            </a:r>
          </a:p>
        </p:txBody>
      </p:sp>
      <p:cxnSp>
        <p:nvCxnSpPr>
          <p:cNvPr id="103" name="Straight Arrow Connector 102">
            <a:extLst>
              <a:ext uri="{FF2B5EF4-FFF2-40B4-BE49-F238E27FC236}">
                <a16:creationId xmlns:a16="http://schemas.microsoft.com/office/drawing/2014/main" id="{7B26B425-B164-436E-A734-894C44B1B772}"/>
              </a:ext>
            </a:extLst>
          </p:cNvPr>
          <p:cNvCxnSpPr>
            <a:cxnSpLocks/>
          </p:cNvCxnSpPr>
          <p:nvPr/>
        </p:nvCxnSpPr>
        <p:spPr>
          <a:xfrm>
            <a:off x="1912938" y="5466292"/>
            <a:ext cx="0" cy="203729"/>
          </a:xfrm>
          <a:prstGeom prst="straightConnector1">
            <a:avLst/>
          </a:prstGeom>
          <a:ln w="63500">
            <a:tailEnd type="triangle"/>
          </a:ln>
          <a:effectLst>
            <a:outerShdw blurRad="50800" dist="38100" dir="5400000" algn="t"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3128" name="TextBox 101">
            <a:extLst>
              <a:ext uri="{FF2B5EF4-FFF2-40B4-BE49-F238E27FC236}">
                <a16:creationId xmlns:a16="http://schemas.microsoft.com/office/drawing/2014/main" id="{451B514A-1314-4A8E-B833-6A289842A472}"/>
              </a:ext>
            </a:extLst>
          </p:cNvPr>
          <p:cNvSpPr txBox="1">
            <a:spLocks noChangeArrowheads="1"/>
          </p:cNvSpPr>
          <p:nvPr/>
        </p:nvSpPr>
        <p:spPr bwMode="auto">
          <a:xfrm>
            <a:off x="1842161" y="5411060"/>
            <a:ext cx="216628" cy="413255"/>
          </a:xfrm>
          <a:prstGeom prst="rect">
            <a:avLst/>
          </a:prstGeom>
          <a:solidFill>
            <a:schemeClr val="bg1"/>
          </a:solidFill>
          <a:ln w="31750">
            <a:solidFill>
              <a:schemeClr val="accent1"/>
            </a:solidFill>
            <a:miter lim="800000"/>
            <a:headEnd/>
            <a:tailEnd/>
          </a:ln>
        </p:spPr>
        <p:txBody>
          <a:bodyPr>
            <a:spAutoFit/>
          </a:bodyPr>
          <a:lstStyle/>
          <a:p>
            <a:r>
              <a:rPr lang="en-US" altLang="en-US" sz="417">
                <a:ea typeface="Cambria Math" panose="02040503050406030204" pitchFamily="18" charset="0"/>
                <a:cs typeface="Cambria Math" panose="02040503050406030204" pitchFamily="18" charset="0"/>
              </a:rPr>
              <a:t>Mirror</a:t>
            </a:r>
          </a:p>
        </p:txBody>
      </p:sp>
      <p:cxnSp>
        <p:nvCxnSpPr>
          <p:cNvPr id="105" name="Straight Arrow Connector 104">
            <a:extLst>
              <a:ext uri="{FF2B5EF4-FFF2-40B4-BE49-F238E27FC236}">
                <a16:creationId xmlns:a16="http://schemas.microsoft.com/office/drawing/2014/main" id="{41C8E072-88F1-4A95-89A6-2E863D4886B4}"/>
              </a:ext>
            </a:extLst>
          </p:cNvPr>
          <p:cNvCxnSpPr>
            <a:cxnSpLocks/>
          </p:cNvCxnSpPr>
          <p:nvPr/>
        </p:nvCxnSpPr>
        <p:spPr>
          <a:xfrm flipV="1">
            <a:off x="2816821" y="5728229"/>
            <a:ext cx="67799" cy="296664"/>
          </a:xfrm>
          <a:prstGeom prst="straightConnector1">
            <a:avLst/>
          </a:prstGeom>
          <a:ln w="63500">
            <a:tailEnd type="triangle"/>
          </a:ln>
          <a:effectLst>
            <a:outerShdw blurRad="50800" dist="38100" dir="5400000" algn="t"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3130" name="TextBox 105">
            <a:extLst>
              <a:ext uri="{FF2B5EF4-FFF2-40B4-BE49-F238E27FC236}">
                <a16:creationId xmlns:a16="http://schemas.microsoft.com/office/drawing/2014/main" id="{3590566A-833C-4459-9147-8F7E5B8C511C}"/>
              </a:ext>
            </a:extLst>
          </p:cNvPr>
          <p:cNvSpPr txBox="1">
            <a:spLocks noChangeArrowheads="1"/>
          </p:cNvSpPr>
          <p:nvPr/>
        </p:nvSpPr>
        <p:spPr bwMode="auto">
          <a:xfrm>
            <a:off x="2758943" y="6024893"/>
            <a:ext cx="404151" cy="284886"/>
          </a:xfrm>
          <a:prstGeom prst="rect">
            <a:avLst/>
          </a:prstGeom>
          <a:solidFill>
            <a:schemeClr val="bg1"/>
          </a:solidFill>
          <a:ln w="31750">
            <a:solidFill>
              <a:schemeClr val="accent1"/>
            </a:solidFill>
            <a:miter lim="800000"/>
            <a:headEnd/>
            <a:tailEnd/>
          </a:ln>
        </p:spPr>
        <p:txBody>
          <a:bodyPr>
            <a:spAutoFit/>
          </a:bodyPr>
          <a:lstStyle/>
          <a:p>
            <a:r>
              <a:rPr lang="en-US" altLang="en-US" sz="417">
                <a:ea typeface="Cambria Math" panose="02040503050406030204" pitchFamily="18" charset="0"/>
                <a:cs typeface="Cambria Math" panose="02040503050406030204" pitchFamily="18" charset="0"/>
              </a:rPr>
              <a:t>Polarizing Beam Splitter</a:t>
            </a:r>
          </a:p>
        </p:txBody>
      </p:sp>
      <p:pic>
        <p:nvPicPr>
          <p:cNvPr id="3131" name="Picture 42" descr="Chart&#10;&#10;Description automatically generated with medium confidence">
            <a:extLst>
              <a:ext uri="{FF2B5EF4-FFF2-40B4-BE49-F238E27FC236}">
                <a16:creationId xmlns:a16="http://schemas.microsoft.com/office/drawing/2014/main" id="{BE91E88D-0F67-48A4-84A7-878B2450F89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03961" y="5220560"/>
            <a:ext cx="2224154" cy="145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 name="Straight Connector 44">
            <a:extLst>
              <a:ext uri="{FF2B5EF4-FFF2-40B4-BE49-F238E27FC236}">
                <a16:creationId xmlns:a16="http://schemas.microsoft.com/office/drawing/2014/main" id="{003224DC-09E8-4CC2-BD72-15B032950806}"/>
              </a:ext>
            </a:extLst>
          </p:cNvPr>
          <p:cNvCxnSpPr>
            <a:cxnSpLocks/>
          </p:cNvCxnSpPr>
          <p:nvPr/>
        </p:nvCxnSpPr>
        <p:spPr>
          <a:xfrm flipV="1">
            <a:off x="5575763" y="5321432"/>
            <a:ext cx="1174750" cy="281451"/>
          </a:xfrm>
          <a:prstGeom prst="line">
            <a:avLst/>
          </a:prstGeom>
          <a:ln w="412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D9BD77B-FFA1-4F5D-80B9-ADF4D1359707}"/>
              </a:ext>
            </a:extLst>
          </p:cNvPr>
          <p:cNvCxnSpPr>
            <a:cxnSpLocks/>
          </p:cNvCxnSpPr>
          <p:nvPr/>
        </p:nvCxnSpPr>
        <p:spPr>
          <a:xfrm flipV="1">
            <a:off x="5575763" y="5321432"/>
            <a:ext cx="252677" cy="281451"/>
          </a:xfrm>
          <a:prstGeom prst="line">
            <a:avLst/>
          </a:prstGeom>
          <a:ln w="412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BBCDBCF-4DBC-4AFA-B801-4E6A4F0DFA4C}"/>
              </a:ext>
            </a:extLst>
          </p:cNvPr>
          <p:cNvCxnSpPr>
            <a:cxnSpLocks/>
          </p:cNvCxnSpPr>
          <p:nvPr/>
        </p:nvCxnSpPr>
        <p:spPr>
          <a:xfrm flipV="1">
            <a:off x="5922698" y="5093229"/>
            <a:ext cx="93927" cy="110464"/>
          </a:xfrm>
          <a:prstGeom prst="line">
            <a:avLst/>
          </a:prstGeom>
          <a:ln w="412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FC9A327-4EAE-4F3B-A5AC-212DEE90DC68}"/>
              </a:ext>
            </a:extLst>
          </p:cNvPr>
          <p:cNvCxnSpPr>
            <a:cxnSpLocks/>
          </p:cNvCxnSpPr>
          <p:nvPr/>
        </p:nvCxnSpPr>
        <p:spPr>
          <a:xfrm flipV="1">
            <a:off x="6864946" y="5144823"/>
            <a:ext cx="636984" cy="136922"/>
          </a:xfrm>
          <a:prstGeom prst="line">
            <a:avLst/>
          </a:prstGeom>
          <a:ln w="412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136" name="Group 192">
            <a:extLst>
              <a:ext uri="{FF2B5EF4-FFF2-40B4-BE49-F238E27FC236}">
                <a16:creationId xmlns:a16="http://schemas.microsoft.com/office/drawing/2014/main" id="{31BAD1D1-70A3-4AB0-8504-DEE5BAA7CD4C}"/>
              </a:ext>
            </a:extLst>
          </p:cNvPr>
          <p:cNvGrpSpPr>
            <a:grpSpLocks/>
          </p:cNvGrpSpPr>
          <p:nvPr/>
        </p:nvGrpSpPr>
        <p:grpSpPr bwMode="auto">
          <a:xfrm>
            <a:off x="4842867" y="4135768"/>
            <a:ext cx="879409" cy="985242"/>
            <a:chOff x="6217967" y="5221863"/>
            <a:chExt cx="6459197" cy="7522106"/>
          </a:xfrm>
        </p:grpSpPr>
        <p:cxnSp>
          <p:nvCxnSpPr>
            <p:cNvPr id="195" name="Straight Connector 194">
              <a:extLst>
                <a:ext uri="{FF2B5EF4-FFF2-40B4-BE49-F238E27FC236}">
                  <a16:creationId xmlns:a16="http://schemas.microsoft.com/office/drawing/2014/main" id="{F19E7AB6-97C3-48AA-8664-21C47E474048}"/>
                </a:ext>
              </a:extLst>
            </p:cNvPr>
            <p:cNvCxnSpPr>
              <a:cxnSpLocks/>
            </p:cNvCxnSpPr>
            <p:nvPr/>
          </p:nvCxnSpPr>
          <p:spPr>
            <a:xfrm>
              <a:off x="10104660" y="6812641"/>
              <a:ext cx="13166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D0A714B7-5ECD-4D62-BDC8-C8D25B7ECE66}"/>
                </a:ext>
              </a:extLst>
            </p:cNvPr>
            <p:cNvSpPr>
              <a:spLocks noRot="1" noChangeAspect="1" noMove="1" noResize="1" noEditPoints="1" noAdjustHandles="1" noChangeArrowheads="1" noChangeShapeType="1" noTextEdit="1"/>
            </p:cNvSpPr>
            <p:nvPr/>
          </p:nvSpPr>
          <p:spPr>
            <a:xfrm>
              <a:off x="6440409" y="10598257"/>
              <a:ext cx="1409587" cy="847812"/>
            </a:xfrm>
            <a:prstGeom prst="rect">
              <a:avLst/>
            </a:prstGeom>
            <a:blipFill>
              <a:blip r:embed="rId15"/>
              <a:stretch>
                <a:fillRect l="-1351" r="-6757" b="-6977"/>
              </a:stretch>
            </a:blipFill>
          </p:spPr>
          <p:txBody>
            <a:bodyPr/>
            <a:lstStyle/>
            <a:p>
              <a:pPr>
                <a:defRPr/>
              </a:pPr>
              <a:r>
                <a:rPr lang="en-US" sz="375">
                  <a:noFill/>
                </a:rPr>
                <a:t> </a:t>
              </a:r>
            </a:p>
          </p:txBody>
        </p:sp>
        <p:sp>
          <p:nvSpPr>
            <p:cNvPr id="198" name="Rectangle 197">
              <a:extLst>
                <a:ext uri="{FF2B5EF4-FFF2-40B4-BE49-F238E27FC236}">
                  <a16:creationId xmlns:a16="http://schemas.microsoft.com/office/drawing/2014/main" id="{B8179F13-F7CD-4B55-B0A2-2750E1121807}"/>
                </a:ext>
              </a:extLst>
            </p:cNvPr>
            <p:cNvSpPr>
              <a:spLocks noRot="1" noChangeAspect="1" noMove="1" noResize="1" noEditPoints="1" noAdjustHandles="1" noChangeArrowheads="1" noChangeShapeType="1" noTextEdit="1"/>
            </p:cNvSpPr>
            <p:nvPr/>
          </p:nvSpPr>
          <p:spPr>
            <a:xfrm>
              <a:off x="6217967" y="7825834"/>
              <a:ext cx="1288616" cy="918045"/>
            </a:xfrm>
            <a:prstGeom prst="rect">
              <a:avLst/>
            </a:prstGeom>
            <a:blipFill>
              <a:blip r:embed="rId16"/>
              <a:stretch>
                <a:fillRect r="-13433"/>
              </a:stretch>
            </a:blipFill>
            <a:ln>
              <a:noFill/>
            </a:ln>
          </p:spPr>
          <p:txBody>
            <a:bodyPr/>
            <a:lstStyle/>
            <a:p>
              <a:pPr>
                <a:defRPr/>
              </a:pPr>
              <a:r>
                <a:rPr lang="en-US" sz="375">
                  <a:noFill/>
                </a:rPr>
                <a:t> </a:t>
              </a:r>
            </a:p>
          </p:txBody>
        </p:sp>
        <p:cxnSp>
          <p:nvCxnSpPr>
            <p:cNvPr id="199" name="Straight Connector 198">
              <a:extLst>
                <a:ext uri="{FF2B5EF4-FFF2-40B4-BE49-F238E27FC236}">
                  <a16:creationId xmlns:a16="http://schemas.microsoft.com/office/drawing/2014/main" id="{FDF6429E-30E7-4506-8E49-4F3183CAD3F7}"/>
                </a:ext>
              </a:extLst>
            </p:cNvPr>
            <p:cNvCxnSpPr>
              <a:cxnSpLocks/>
            </p:cNvCxnSpPr>
            <p:nvPr/>
          </p:nvCxnSpPr>
          <p:spPr>
            <a:xfrm>
              <a:off x="10104660" y="11110266"/>
              <a:ext cx="13166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34D45D2D-699F-474C-AE7E-3E6C27E8FC6A}"/>
                </a:ext>
              </a:extLst>
            </p:cNvPr>
            <p:cNvCxnSpPr>
              <a:cxnSpLocks/>
            </p:cNvCxnSpPr>
            <p:nvPr/>
          </p:nvCxnSpPr>
          <p:spPr>
            <a:xfrm>
              <a:off x="10104660" y="7383301"/>
              <a:ext cx="13166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391A067-5B3C-46EF-991E-EAB19D69EBF8}"/>
                </a:ext>
              </a:extLst>
            </p:cNvPr>
            <p:cNvCxnSpPr>
              <a:cxnSpLocks/>
            </p:cNvCxnSpPr>
            <p:nvPr/>
          </p:nvCxnSpPr>
          <p:spPr>
            <a:xfrm>
              <a:off x="10097372" y="12418239"/>
              <a:ext cx="13166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CD3D2FA-C914-4A70-836C-9E1345BF6E11}"/>
                </a:ext>
              </a:extLst>
            </p:cNvPr>
            <p:cNvCxnSpPr>
              <a:cxnSpLocks/>
            </p:cNvCxnSpPr>
            <p:nvPr/>
          </p:nvCxnSpPr>
          <p:spPr>
            <a:xfrm>
              <a:off x="8010704" y="6577811"/>
              <a:ext cx="13141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7C92794-E695-4E9F-9A36-2B524163CE96}"/>
                </a:ext>
              </a:extLst>
            </p:cNvPr>
            <p:cNvCxnSpPr>
              <a:cxnSpLocks/>
            </p:cNvCxnSpPr>
            <p:nvPr/>
          </p:nvCxnSpPr>
          <p:spPr>
            <a:xfrm>
              <a:off x="8010704" y="11478923"/>
              <a:ext cx="13141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E41F1F0A-2016-4B74-9A74-BF2202698181}"/>
                </a:ext>
              </a:extLst>
            </p:cNvPr>
            <p:cNvCxnSpPr/>
            <p:nvPr/>
          </p:nvCxnSpPr>
          <p:spPr>
            <a:xfrm>
              <a:off x="8666584" y="6711639"/>
              <a:ext cx="0" cy="4633455"/>
            </a:xfrm>
            <a:prstGeom prst="straightConnector1">
              <a:avLst/>
            </a:prstGeom>
            <a:ln w="508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BE3632CA-B51C-40B9-B7A2-7B98113AF67A}"/>
                </a:ext>
              </a:extLst>
            </p:cNvPr>
            <p:cNvSpPr>
              <a:spLocks noRot="1" noChangeAspect="1" noMove="1" noResize="1" noEditPoints="1" noAdjustHandles="1" noChangeArrowheads="1" noChangeShapeType="1" noTextEdit="1"/>
            </p:cNvSpPr>
            <p:nvPr/>
          </p:nvSpPr>
          <p:spPr>
            <a:xfrm>
              <a:off x="6761876" y="5626039"/>
              <a:ext cx="1452650" cy="847812"/>
            </a:xfrm>
            <a:prstGeom prst="rect">
              <a:avLst/>
            </a:prstGeom>
            <a:blipFill>
              <a:blip r:embed="rId17"/>
              <a:stretch>
                <a:fillRect l="-2667" r="-6667" b="-6977"/>
              </a:stretch>
            </a:blipFill>
          </p:spPr>
          <p:txBody>
            <a:bodyPr/>
            <a:lstStyle/>
            <a:p>
              <a:pPr>
                <a:defRPr/>
              </a:pPr>
              <a:r>
                <a:rPr lang="en-US" sz="375">
                  <a:noFill/>
                </a:rPr>
                <a:t> </a:t>
              </a:r>
            </a:p>
          </p:txBody>
        </p:sp>
        <p:cxnSp>
          <p:nvCxnSpPr>
            <p:cNvPr id="208" name="Straight Connector 207">
              <a:extLst>
                <a:ext uri="{FF2B5EF4-FFF2-40B4-BE49-F238E27FC236}">
                  <a16:creationId xmlns:a16="http://schemas.microsoft.com/office/drawing/2014/main" id="{506F01F5-AF7E-4DA0-8478-8E2EB6A5AC1C}"/>
                </a:ext>
              </a:extLst>
            </p:cNvPr>
            <p:cNvCxnSpPr>
              <a:cxnSpLocks/>
            </p:cNvCxnSpPr>
            <p:nvPr/>
          </p:nvCxnSpPr>
          <p:spPr>
            <a:xfrm>
              <a:off x="10104660" y="7517127"/>
              <a:ext cx="13166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FD4A2CB2-96DB-4B11-8424-446828BA63CC}"/>
                </a:ext>
              </a:extLst>
            </p:cNvPr>
            <p:cNvCxnSpPr>
              <a:cxnSpLocks/>
            </p:cNvCxnSpPr>
            <p:nvPr/>
          </p:nvCxnSpPr>
          <p:spPr>
            <a:xfrm>
              <a:off x="10104660" y="5570319"/>
              <a:ext cx="13166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54" name="Rectangle 209">
              <a:extLst>
                <a:ext uri="{FF2B5EF4-FFF2-40B4-BE49-F238E27FC236}">
                  <a16:creationId xmlns:a16="http://schemas.microsoft.com/office/drawing/2014/main" id="{BF392FB7-FB7F-462D-B29C-5AE6D45B66E7}"/>
                </a:ext>
              </a:extLst>
            </p:cNvPr>
            <p:cNvSpPr>
              <a:spLocks noChangeArrowheads="1"/>
            </p:cNvSpPr>
            <p:nvPr/>
          </p:nvSpPr>
          <p:spPr bwMode="auto">
            <a:xfrm>
              <a:off x="7528846" y="8743879"/>
              <a:ext cx="3248611" cy="14872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333"/>
                <a:t>384230. 406 GHz</a:t>
              </a:r>
            </a:p>
          </p:txBody>
        </p:sp>
        <p:sp>
          <p:nvSpPr>
            <p:cNvPr id="212" name="Rectangle 211">
              <a:extLst>
                <a:ext uri="{FF2B5EF4-FFF2-40B4-BE49-F238E27FC236}">
                  <a16:creationId xmlns:a16="http://schemas.microsoft.com/office/drawing/2014/main" id="{731470E0-A625-4074-BF50-6D0D8ED417AE}"/>
                </a:ext>
              </a:extLst>
            </p:cNvPr>
            <p:cNvSpPr>
              <a:spLocks noRot="1" noChangeAspect="1" noMove="1" noResize="1" noEditPoints="1" noAdjustHandles="1" noChangeArrowheads="1" noChangeShapeType="1" noTextEdit="1"/>
            </p:cNvSpPr>
            <p:nvPr/>
          </p:nvSpPr>
          <p:spPr>
            <a:xfrm>
              <a:off x="11413213" y="7395786"/>
              <a:ext cx="1250798" cy="587358"/>
            </a:xfrm>
            <a:prstGeom prst="rect">
              <a:avLst/>
            </a:prstGeom>
            <a:blipFill>
              <a:blip r:embed="rId18"/>
              <a:stretch>
                <a:fillRect/>
              </a:stretch>
            </a:blipFill>
          </p:spPr>
          <p:txBody>
            <a:bodyPr/>
            <a:lstStyle/>
            <a:p>
              <a:pPr>
                <a:defRPr/>
              </a:pPr>
              <a:r>
                <a:rPr lang="en-US" sz="375">
                  <a:noFill/>
                </a:rPr>
                <a:t> </a:t>
              </a:r>
            </a:p>
          </p:txBody>
        </p:sp>
        <p:sp>
          <p:nvSpPr>
            <p:cNvPr id="213" name="Rectangle 212">
              <a:extLst>
                <a:ext uri="{FF2B5EF4-FFF2-40B4-BE49-F238E27FC236}">
                  <a16:creationId xmlns:a16="http://schemas.microsoft.com/office/drawing/2014/main" id="{960AA5CC-F321-4F19-89ED-D15DB759E762}"/>
                </a:ext>
              </a:extLst>
            </p:cNvPr>
            <p:cNvSpPr>
              <a:spLocks noRot="1" noChangeAspect="1" noMove="1" noResize="1" noEditPoints="1" noAdjustHandles="1" noChangeArrowheads="1" noChangeShapeType="1" noTextEdit="1"/>
            </p:cNvSpPr>
            <p:nvPr/>
          </p:nvSpPr>
          <p:spPr>
            <a:xfrm>
              <a:off x="11418513" y="7009420"/>
              <a:ext cx="1250798" cy="587358"/>
            </a:xfrm>
            <a:prstGeom prst="rect">
              <a:avLst/>
            </a:prstGeom>
            <a:blipFill>
              <a:blip r:embed="rId19"/>
              <a:stretch>
                <a:fillRect/>
              </a:stretch>
            </a:blipFill>
          </p:spPr>
          <p:txBody>
            <a:bodyPr/>
            <a:lstStyle/>
            <a:p>
              <a:pPr>
                <a:defRPr/>
              </a:pPr>
              <a:r>
                <a:rPr lang="en-US" sz="375">
                  <a:noFill/>
                </a:rPr>
                <a:t> </a:t>
              </a:r>
            </a:p>
          </p:txBody>
        </p:sp>
        <p:sp>
          <p:nvSpPr>
            <p:cNvPr id="214" name="Rectangle 213">
              <a:extLst>
                <a:ext uri="{FF2B5EF4-FFF2-40B4-BE49-F238E27FC236}">
                  <a16:creationId xmlns:a16="http://schemas.microsoft.com/office/drawing/2014/main" id="{050967C5-ADCB-4688-9FB6-8B9E5EACF700}"/>
                </a:ext>
              </a:extLst>
            </p:cNvPr>
            <p:cNvSpPr>
              <a:spLocks noRot="1" noChangeAspect="1" noMove="1" noResize="1" noEditPoints="1" noAdjustHandles="1" noChangeArrowheads="1" noChangeShapeType="1" noTextEdit="1"/>
            </p:cNvSpPr>
            <p:nvPr/>
          </p:nvSpPr>
          <p:spPr>
            <a:xfrm>
              <a:off x="11426364" y="6510823"/>
              <a:ext cx="1250798" cy="587358"/>
            </a:xfrm>
            <a:prstGeom prst="rect">
              <a:avLst/>
            </a:prstGeom>
            <a:blipFill>
              <a:blip r:embed="rId20"/>
              <a:stretch>
                <a:fillRect/>
              </a:stretch>
            </a:blipFill>
          </p:spPr>
          <p:txBody>
            <a:bodyPr/>
            <a:lstStyle/>
            <a:p>
              <a:pPr>
                <a:defRPr/>
              </a:pPr>
              <a:r>
                <a:rPr lang="en-US" sz="375">
                  <a:noFill/>
                </a:rPr>
                <a:t> </a:t>
              </a:r>
            </a:p>
          </p:txBody>
        </p:sp>
        <p:sp>
          <p:nvSpPr>
            <p:cNvPr id="216" name="Rectangle 215">
              <a:extLst>
                <a:ext uri="{FF2B5EF4-FFF2-40B4-BE49-F238E27FC236}">
                  <a16:creationId xmlns:a16="http://schemas.microsoft.com/office/drawing/2014/main" id="{84E74B66-B806-4E62-94A7-031152B9B390}"/>
                </a:ext>
              </a:extLst>
            </p:cNvPr>
            <p:cNvSpPr>
              <a:spLocks noRot="1" noChangeAspect="1" noMove="1" noResize="1" noEditPoints="1" noAdjustHandles="1" noChangeArrowheads="1" noChangeShapeType="1" noTextEdit="1"/>
            </p:cNvSpPr>
            <p:nvPr/>
          </p:nvSpPr>
          <p:spPr>
            <a:xfrm>
              <a:off x="11426364" y="5221863"/>
              <a:ext cx="1250798" cy="587358"/>
            </a:xfrm>
            <a:prstGeom prst="rect">
              <a:avLst/>
            </a:prstGeom>
            <a:blipFill>
              <a:blip r:embed="rId21"/>
              <a:stretch>
                <a:fillRect/>
              </a:stretch>
            </a:blipFill>
          </p:spPr>
          <p:txBody>
            <a:bodyPr/>
            <a:lstStyle/>
            <a:p>
              <a:pPr>
                <a:defRPr/>
              </a:pPr>
              <a:r>
                <a:rPr lang="en-US" sz="375">
                  <a:noFill/>
                </a:rPr>
                <a:t> </a:t>
              </a:r>
            </a:p>
          </p:txBody>
        </p:sp>
        <p:sp>
          <p:nvSpPr>
            <p:cNvPr id="217" name="Rectangle 216">
              <a:extLst>
                <a:ext uri="{FF2B5EF4-FFF2-40B4-BE49-F238E27FC236}">
                  <a16:creationId xmlns:a16="http://schemas.microsoft.com/office/drawing/2014/main" id="{517A533D-18D7-4A65-B4C3-849B25176F80}"/>
                </a:ext>
              </a:extLst>
            </p:cNvPr>
            <p:cNvSpPr>
              <a:spLocks noRot="1" noChangeAspect="1" noMove="1" noResize="1" noEditPoints="1" noAdjustHandles="1" noChangeArrowheads="1" noChangeShapeType="1" noTextEdit="1"/>
            </p:cNvSpPr>
            <p:nvPr/>
          </p:nvSpPr>
          <p:spPr>
            <a:xfrm>
              <a:off x="11426366" y="10806986"/>
              <a:ext cx="1250798" cy="587358"/>
            </a:xfrm>
            <a:prstGeom prst="rect">
              <a:avLst/>
            </a:prstGeom>
            <a:blipFill>
              <a:blip r:embed="rId22"/>
              <a:stretch>
                <a:fillRect/>
              </a:stretch>
            </a:blipFill>
          </p:spPr>
          <p:txBody>
            <a:bodyPr/>
            <a:lstStyle/>
            <a:p>
              <a:pPr>
                <a:defRPr/>
              </a:pPr>
              <a:r>
                <a:rPr lang="en-US" sz="375">
                  <a:noFill/>
                </a:rPr>
                <a:t> </a:t>
              </a:r>
            </a:p>
          </p:txBody>
        </p:sp>
        <p:sp>
          <p:nvSpPr>
            <p:cNvPr id="223" name="Rectangle 222">
              <a:extLst>
                <a:ext uri="{FF2B5EF4-FFF2-40B4-BE49-F238E27FC236}">
                  <a16:creationId xmlns:a16="http://schemas.microsoft.com/office/drawing/2014/main" id="{3DC21307-3BDD-430D-9B4E-2BF1B577D8CC}"/>
                </a:ext>
              </a:extLst>
            </p:cNvPr>
            <p:cNvSpPr>
              <a:spLocks noRot="1" noChangeAspect="1" noMove="1" noResize="1" noEditPoints="1" noAdjustHandles="1" noChangeArrowheads="1" noChangeShapeType="1" noTextEdit="1"/>
            </p:cNvSpPr>
            <p:nvPr/>
          </p:nvSpPr>
          <p:spPr>
            <a:xfrm>
              <a:off x="11426364" y="12156611"/>
              <a:ext cx="1250798" cy="587358"/>
            </a:xfrm>
            <a:prstGeom prst="rect">
              <a:avLst/>
            </a:prstGeom>
            <a:blipFill>
              <a:blip r:embed="rId23"/>
              <a:stretch>
                <a:fillRect/>
              </a:stretch>
            </a:blipFill>
          </p:spPr>
          <p:txBody>
            <a:bodyPr/>
            <a:lstStyle/>
            <a:p>
              <a:pPr>
                <a:defRPr/>
              </a:pPr>
              <a:r>
                <a:rPr lang="en-US" sz="375">
                  <a:noFill/>
                </a:rPr>
                <a:t> </a:t>
              </a:r>
            </a:p>
          </p:txBody>
        </p:sp>
        <p:cxnSp>
          <p:nvCxnSpPr>
            <p:cNvPr id="224" name="Straight Connector 223">
              <a:extLst>
                <a:ext uri="{FF2B5EF4-FFF2-40B4-BE49-F238E27FC236}">
                  <a16:creationId xmlns:a16="http://schemas.microsoft.com/office/drawing/2014/main" id="{1D39E81E-8D38-4E7A-8107-409E15AB9BFA}"/>
                </a:ext>
              </a:extLst>
            </p:cNvPr>
            <p:cNvCxnSpPr/>
            <p:nvPr/>
          </p:nvCxnSpPr>
          <p:spPr>
            <a:xfrm flipV="1">
              <a:off x="9324891" y="11135517"/>
              <a:ext cx="772480" cy="34340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0E0DD64B-CD71-49D8-86D3-E06F0361D09F}"/>
                </a:ext>
              </a:extLst>
            </p:cNvPr>
            <p:cNvCxnSpPr>
              <a:cxnSpLocks/>
            </p:cNvCxnSpPr>
            <p:nvPr/>
          </p:nvCxnSpPr>
          <p:spPr>
            <a:xfrm>
              <a:off x="9334608" y="11476397"/>
              <a:ext cx="762763" cy="94184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70D721E-4E17-4975-816B-3933CA3679F8}"/>
                </a:ext>
              </a:extLst>
            </p:cNvPr>
            <p:cNvCxnSpPr>
              <a:cxnSpLocks/>
            </p:cNvCxnSpPr>
            <p:nvPr/>
          </p:nvCxnSpPr>
          <p:spPr>
            <a:xfrm flipV="1">
              <a:off x="9324891" y="5570319"/>
              <a:ext cx="772480" cy="9999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F6EF07B8-7065-4BA5-A863-B540D7FF5860}"/>
                </a:ext>
              </a:extLst>
            </p:cNvPr>
            <p:cNvCxnSpPr>
              <a:cxnSpLocks/>
            </p:cNvCxnSpPr>
            <p:nvPr/>
          </p:nvCxnSpPr>
          <p:spPr>
            <a:xfrm>
              <a:off x="9324891" y="6580337"/>
              <a:ext cx="840497" cy="23230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3EA602DA-132E-4A0E-BDBD-4EA7D51F006F}"/>
                </a:ext>
              </a:extLst>
            </p:cNvPr>
            <p:cNvCxnSpPr>
              <a:cxnSpLocks/>
            </p:cNvCxnSpPr>
            <p:nvPr/>
          </p:nvCxnSpPr>
          <p:spPr>
            <a:xfrm>
              <a:off x="9324891" y="6585387"/>
              <a:ext cx="779769" cy="79791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E59ACF1A-F116-414E-B8DE-257D80A2033B}"/>
                </a:ext>
              </a:extLst>
            </p:cNvPr>
            <p:cNvCxnSpPr>
              <a:cxnSpLocks/>
            </p:cNvCxnSpPr>
            <p:nvPr/>
          </p:nvCxnSpPr>
          <p:spPr>
            <a:xfrm>
              <a:off x="9324891" y="6587911"/>
              <a:ext cx="779769" cy="94184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 name="Oval 14385">
            <a:extLst>
              <a:ext uri="{FF2B5EF4-FFF2-40B4-BE49-F238E27FC236}">
                <a16:creationId xmlns:a16="http://schemas.microsoft.com/office/drawing/2014/main" id="{C9E52FCD-0400-4506-B63A-5D882F3ADD2D}"/>
              </a:ext>
            </a:extLst>
          </p:cNvPr>
          <p:cNvSpPr/>
          <p:nvPr/>
        </p:nvSpPr>
        <p:spPr>
          <a:xfrm>
            <a:off x="9472084" y="3653896"/>
            <a:ext cx="70445" cy="750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75"/>
          </a:p>
        </p:txBody>
      </p:sp>
      <p:sp>
        <p:nvSpPr>
          <p:cNvPr id="232" name="Oval 231">
            <a:extLst>
              <a:ext uri="{FF2B5EF4-FFF2-40B4-BE49-F238E27FC236}">
                <a16:creationId xmlns:a16="http://schemas.microsoft.com/office/drawing/2014/main" id="{F66075F8-767F-4A12-8815-531B882D91E4}"/>
              </a:ext>
            </a:extLst>
          </p:cNvPr>
          <p:cNvSpPr/>
          <p:nvPr/>
        </p:nvSpPr>
        <p:spPr>
          <a:xfrm>
            <a:off x="9472745" y="4139076"/>
            <a:ext cx="70776" cy="7507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75"/>
          </a:p>
        </p:txBody>
      </p:sp>
      <p:pic>
        <p:nvPicPr>
          <p:cNvPr id="3139" name="Picture 14388" descr="Chart, scatter chart&#10;&#10;Description automatically generated">
            <a:extLst>
              <a:ext uri="{FF2B5EF4-FFF2-40B4-BE49-F238E27FC236}">
                <a16:creationId xmlns:a16="http://schemas.microsoft.com/office/drawing/2014/main" id="{213DB9A8-E57A-4ED4-A9EC-715CC41D94B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578989" y="3545748"/>
            <a:ext cx="1863990" cy="120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0" name="TextBox 5">
            <a:extLst>
              <a:ext uri="{FF2B5EF4-FFF2-40B4-BE49-F238E27FC236}">
                <a16:creationId xmlns:a16="http://schemas.microsoft.com/office/drawing/2014/main" id="{8E591F8E-61A7-47BE-82B2-010CD6A6D15B}"/>
              </a:ext>
            </a:extLst>
          </p:cNvPr>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435042" y="3622146"/>
            <a:ext cx="1299104" cy="31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1" name="TextBox 108">
            <a:extLst>
              <a:ext uri="{FF2B5EF4-FFF2-40B4-BE49-F238E27FC236}">
                <a16:creationId xmlns:a16="http://schemas.microsoft.com/office/drawing/2014/main" id="{0A7E661B-17EC-4011-B6FF-869FE0C341F6}"/>
              </a:ext>
            </a:extLst>
          </p:cNvPr>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435042" y="4098396"/>
            <a:ext cx="1299104"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A4770D8-0E59-2048-913A-1DFD9246DC43}"/>
              </a:ext>
            </a:extLst>
          </p:cNvPr>
          <p:cNvSpPr txBox="1"/>
          <p:nvPr/>
        </p:nvSpPr>
        <p:spPr>
          <a:xfrm>
            <a:off x="353127" y="202472"/>
            <a:ext cx="6190827" cy="1200329"/>
          </a:xfrm>
          <a:prstGeom prst="rect">
            <a:avLst/>
          </a:prstGeom>
          <a:noFill/>
        </p:spPr>
        <p:txBody>
          <a:bodyPr wrap="square" rtlCol="0">
            <a:spAutoFit/>
          </a:bodyPr>
          <a:lstStyle/>
          <a:p>
            <a:r>
              <a:rPr lang="en-US" sz="2400" dirty="0"/>
              <a:t>Week of July 30</a:t>
            </a:r>
            <a:r>
              <a:rPr lang="en-US" sz="2400" baseline="30000" dirty="0"/>
              <a:t>th</a:t>
            </a:r>
            <a:r>
              <a:rPr lang="en-US" sz="2400" dirty="0"/>
              <a:t> </a:t>
            </a:r>
          </a:p>
          <a:p>
            <a:endParaRPr lang="en-US" sz="2400" dirty="0"/>
          </a:p>
          <a:p>
            <a:pPr marL="285750" indent="-285750">
              <a:buFont typeface="Arial" panose="020B0604020202020204" pitchFamily="34" charset="0"/>
              <a:buChar char="•"/>
            </a:pPr>
            <a:endParaRPr lang="en-US" sz="2400" dirty="0"/>
          </a:p>
        </p:txBody>
      </p:sp>
      <p:sp>
        <p:nvSpPr>
          <p:cNvPr id="9" name="TextBox 8">
            <a:extLst>
              <a:ext uri="{FF2B5EF4-FFF2-40B4-BE49-F238E27FC236}">
                <a16:creationId xmlns:a16="http://schemas.microsoft.com/office/drawing/2014/main" id="{2997FCFA-FB55-8E41-A2F0-DD526F7846B7}"/>
              </a:ext>
            </a:extLst>
          </p:cNvPr>
          <p:cNvSpPr txBox="1"/>
          <p:nvPr/>
        </p:nvSpPr>
        <p:spPr>
          <a:xfrm>
            <a:off x="10850570" y="6494205"/>
            <a:ext cx="2421585" cy="369332"/>
          </a:xfrm>
          <a:prstGeom prst="rect">
            <a:avLst/>
          </a:prstGeom>
          <a:noFill/>
        </p:spPr>
        <p:txBody>
          <a:bodyPr wrap="square" rtlCol="0">
            <a:spAutoFit/>
          </a:bodyPr>
          <a:lstStyle/>
          <a:p>
            <a:r>
              <a:rPr lang="en-US" dirty="0"/>
              <a:t>C. Zehnder</a:t>
            </a:r>
          </a:p>
        </p:txBody>
      </p:sp>
      <p:pic>
        <p:nvPicPr>
          <p:cNvPr id="3" name="Picture 2" descr="Chart, line chart&#10;&#10;Description automatically generated">
            <a:extLst>
              <a:ext uri="{FF2B5EF4-FFF2-40B4-BE49-F238E27FC236}">
                <a16:creationId xmlns:a16="http://schemas.microsoft.com/office/drawing/2014/main" id="{20CF9F5C-8D46-D249-8F5E-373A7CBF2391}"/>
              </a:ext>
            </a:extLst>
          </p:cNvPr>
          <p:cNvPicPr>
            <a:picLocks noChangeAspect="1"/>
          </p:cNvPicPr>
          <p:nvPr/>
        </p:nvPicPr>
        <p:blipFill>
          <a:blip r:embed="rId3"/>
          <a:stretch>
            <a:fillRect/>
          </a:stretch>
        </p:blipFill>
        <p:spPr>
          <a:xfrm>
            <a:off x="7709725" y="3678929"/>
            <a:ext cx="4081474" cy="2842728"/>
          </a:xfrm>
          <a:prstGeom prst="rect">
            <a:avLst/>
          </a:prstGeom>
        </p:spPr>
      </p:pic>
      <p:pic>
        <p:nvPicPr>
          <p:cNvPr id="6" name="Picture 5" descr="Chart, line chart&#10;&#10;Description automatically generated">
            <a:extLst>
              <a:ext uri="{FF2B5EF4-FFF2-40B4-BE49-F238E27FC236}">
                <a16:creationId xmlns:a16="http://schemas.microsoft.com/office/drawing/2014/main" id="{BC1C496D-8F7D-CC43-8890-099E4FB67688}"/>
              </a:ext>
            </a:extLst>
          </p:cNvPr>
          <p:cNvPicPr>
            <a:picLocks noChangeAspect="1"/>
          </p:cNvPicPr>
          <p:nvPr/>
        </p:nvPicPr>
        <p:blipFill>
          <a:blip r:embed="rId4"/>
          <a:stretch>
            <a:fillRect/>
          </a:stretch>
        </p:blipFill>
        <p:spPr>
          <a:xfrm>
            <a:off x="7830497" y="521119"/>
            <a:ext cx="3839930" cy="2751950"/>
          </a:xfrm>
          <a:prstGeom prst="rect">
            <a:avLst/>
          </a:prstGeom>
        </p:spPr>
      </p:pic>
      <p:sp>
        <p:nvSpPr>
          <p:cNvPr id="7" name="TextBox 6">
            <a:extLst>
              <a:ext uri="{FF2B5EF4-FFF2-40B4-BE49-F238E27FC236}">
                <a16:creationId xmlns:a16="http://schemas.microsoft.com/office/drawing/2014/main" id="{836F182B-52F9-5A48-B9E7-3DEC2E28174B}"/>
              </a:ext>
            </a:extLst>
          </p:cNvPr>
          <p:cNvSpPr txBox="1"/>
          <p:nvPr/>
        </p:nvSpPr>
        <p:spPr>
          <a:xfrm>
            <a:off x="8816141" y="6401872"/>
            <a:ext cx="3121573" cy="276999"/>
          </a:xfrm>
          <a:prstGeom prst="rect">
            <a:avLst/>
          </a:prstGeom>
          <a:noFill/>
        </p:spPr>
        <p:txBody>
          <a:bodyPr wrap="square" rtlCol="0">
            <a:spAutoFit/>
          </a:bodyPr>
          <a:lstStyle/>
          <a:p>
            <a:r>
              <a:rPr lang="en-US" sz="1200" dirty="0"/>
              <a:t>Frequency Change (GHz)</a:t>
            </a:r>
          </a:p>
        </p:txBody>
      </p:sp>
      <p:sp>
        <p:nvSpPr>
          <p:cNvPr id="12" name="TextBox 11">
            <a:extLst>
              <a:ext uri="{FF2B5EF4-FFF2-40B4-BE49-F238E27FC236}">
                <a16:creationId xmlns:a16="http://schemas.microsoft.com/office/drawing/2014/main" id="{773771F7-D141-954F-BEC4-788429B1ABAF}"/>
              </a:ext>
            </a:extLst>
          </p:cNvPr>
          <p:cNvSpPr txBox="1"/>
          <p:nvPr/>
        </p:nvSpPr>
        <p:spPr>
          <a:xfrm>
            <a:off x="8816141" y="3179071"/>
            <a:ext cx="3121573" cy="276999"/>
          </a:xfrm>
          <a:prstGeom prst="rect">
            <a:avLst/>
          </a:prstGeom>
          <a:noFill/>
        </p:spPr>
        <p:txBody>
          <a:bodyPr wrap="square" rtlCol="0">
            <a:spAutoFit/>
          </a:bodyPr>
          <a:lstStyle/>
          <a:p>
            <a:r>
              <a:rPr lang="en-US" sz="1200" dirty="0"/>
              <a:t>Frequency Change (GHz)</a:t>
            </a:r>
          </a:p>
        </p:txBody>
      </p:sp>
      <p:pic>
        <p:nvPicPr>
          <p:cNvPr id="14" name="Picture 13" descr="Chart, scatter chart&#10;&#10;Description automatically generated">
            <a:extLst>
              <a:ext uri="{FF2B5EF4-FFF2-40B4-BE49-F238E27FC236}">
                <a16:creationId xmlns:a16="http://schemas.microsoft.com/office/drawing/2014/main" id="{C5AFEBA2-2365-A443-9575-25ABD3E2A43E}"/>
              </a:ext>
            </a:extLst>
          </p:cNvPr>
          <p:cNvPicPr>
            <a:picLocks noChangeAspect="1"/>
          </p:cNvPicPr>
          <p:nvPr/>
        </p:nvPicPr>
        <p:blipFill>
          <a:blip r:embed="rId5"/>
          <a:stretch>
            <a:fillRect/>
          </a:stretch>
        </p:blipFill>
        <p:spPr>
          <a:xfrm>
            <a:off x="1040056" y="3428778"/>
            <a:ext cx="5503898" cy="2751949"/>
          </a:xfrm>
          <a:prstGeom prst="rect">
            <a:avLst/>
          </a:prstGeom>
        </p:spPr>
      </p:pic>
      <p:sp>
        <p:nvSpPr>
          <p:cNvPr id="15" name="TextBox 14">
            <a:extLst>
              <a:ext uri="{FF2B5EF4-FFF2-40B4-BE49-F238E27FC236}">
                <a16:creationId xmlns:a16="http://schemas.microsoft.com/office/drawing/2014/main" id="{E80B2866-3B7C-1244-967F-440CE2973EB5}"/>
              </a:ext>
            </a:extLst>
          </p:cNvPr>
          <p:cNvSpPr txBox="1"/>
          <p:nvPr/>
        </p:nvSpPr>
        <p:spPr>
          <a:xfrm>
            <a:off x="844952" y="1030794"/>
            <a:ext cx="569900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Ran laser drift trials to test laser lock</a:t>
            </a:r>
          </a:p>
          <a:p>
            <a:endParaRPr lang="en-US" dirty="0"/>
          </a:p>
          <a:p>
            <a:pPr marL="285750" indent="-285750">
              <a:buFont typeface="Arial" panose="020B0604020202020204" pitchFamily="34" charset="0"/>
              <a:buChar char="•"/>
            </a:pPr>
            <a:r>
              <a:rPr lang="en-US" dirty="0"/>
              <a:t>Collected data on the Doppler-broadening of heated Rb cell</a:t>
            </a:r>
          </a:p>
          <a:p>
            <a:endParaRPr lang="en-US" dirty="0"/>
          </a:p>
          <a:p>
            <a:pPr marL="285750" indent="-285750">
              <a:buFont typeface="Arial" panose="020B0604020202020204" pitchFamily="34" charset="0"/>
              <a:buChar char="•"/>
            </a:pPr>
            <a:r>
              <a:rPr lang="en-US" dirty="0"/>
              <a:t>Next Goal: Add a reference beam to isolate </a:t>
            </a:r>
            <a:r>
              <a:rPr lang="en-US"/>
              <a:t>Doppler-free peaks</a:t>
            </a:r>
            <a:endParaRPr lang="en-US" dirty="0"/>
          </a:p>
        </p:txBody>
      </p:sp>
    </p:spTree>
    <p:extLst>
      <p:ext uri="{BB962C8B-B14F-4D97-AF65-F5344CB8AC3E}">
        <p14:creationId xmlns:p14="http://schemas.microsoft.com/office/powerpoint/2010/main" val="2653423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A4770D8-0E59-2048-913A-1DFD9246DC43}"/>
              </a:ext>
            </a:extLst>
          </p:cNvPr>
          <p:cNvSpPr txBox="1"/>
          <p:nvPr/>
        </p:nvSpPr>
        <p:spPr>
          <a:xfrm>
            <a:off x="353127" y="202472"/>
            <a:ext cx="6190827" cy="1200329"/>
          </a:xfrm>
          <a:prstGeom prst="rect">
            <a:avLst/>
          </a:prstGeom>
          <a:noFill/>
        </p:spPr>
        <p:txBody>
          <a:bodyPr wrap="square" rtlCol="0">
            <a:spAutoFit/>
          </a:bodyPr>
          <a:lstStyle/>
          <a:p>
            <a:r>
              <a:rPr lang="en-US" sz="2400" dirty="0"/>
              <a:t>Week of July 30</a:t>
            </a:r>
            <a:r>
              <a:rPr lang="en-US" sz="2400" baseline="30000" dirty="0"/>
              <a:t>th</a:t>
            </a:r>
            <a:r>
              <a:rPr lang="en-US" sz="2400" dirty="0"/>
              <a:t> </a:t>
            </a:r>
          </a:p>
          <a:p>
            <a:endParaRPr lang="en-US" sz="2400" dirty="0"/>
          </a:p>
          <a:p>
            <a:pPr marL="285750" indent="-285750">
              <a:buFont typeface="Arial" panose="020B0604020202020204" pitchFamily="34" charset="0"/>
              <a:buChar char="•"/>
            </a:pPr>
            <a:endParaRPr lang="en-US" sz="2400" dirty="0"/>
          </a:p>
        </p:txBody>
      </p:sp>
      <p:sp>
        <p:nvSpPr>
          <p:cNvPr id="9" name="TextBox 8">
            <a:extLst>
              <a:ext uri="{FF2B5EF4-FFF2-40B4-BE49-F238E27FC236}">
                <a16:creationId xmlns:a16="http://schemas.microsoft.com/office/drawing/2014/main" id="{2997FCFA-FB55-8E41-A2F0-DD526F7846B7}"/>
              </a:ext>
            </a:extLst>
          </p:cNvPr>
          <p:cNvSpPr txBox="1"/>
          <p:nvPr/>
        </p:nvSpPr>
        <p:spPr>
          <a:xfrm>
            <a:off x="10850570" y="6494205"/>
            <a:ext cx="2421585" cy="369332"/>
          </a:xfrm>
          <a:prstGeom prst="rect">
            <a:avLst/>
          </a:prstGeom>
          <a:noFill/>
        </p:spPr>
        <p:txBody>
          <a:bodyPr wrap="square" rtlCol="0">
            <a:spAutoFit/>
          </a:bodyPr>
          <a:lstStyle/>
          <a:p>
            <a:r>
              <a:rPr lang="en-US" dirty="0"/>
              <a:t>C. Zehnder</a:t>
            </a:r>
          </a:p>
        </p:txBody>
      </p:sp>
      <p:pic>
        <p:nvPicPr>
          <p:cNvPr id="3" name="Picture 2" descr="Chart, line chart&#10;&#10;Description automatically generated">
            <a:extLst>
              <a:ext uri="{FF2B5EF4-FFF2-40B4-BE49-F238E27FC236}">
                <a16:creationId xmlns:a16="http://schemas.microsoft.com/office/drawing/2014/main" id="{20CF9F5C-8D46-D249-8F5E-373A7CBF2391}"/>
              </a:ext>
            </a:extLst>
          </p:cNvPr>
          <p:cNvPicPr>
            <a:picLocks noChangeAspect="1"/>
          </p:cNvPicPr>
          <p:nvPr/>
        </p:nvPicPr>
        <p:blipFill>
          <a:blip r:embed="rId3"/>
          <a:stretch>
            <a:fillRect/>
          </a:stretch>
        </p:blipFill>
        <p:spPr>
          <a:xfrm>
            <a:off x="7709725" y="3678929"/>
            <a:ext cx="4081474" cy="2842728"/>
          </a:xfrm>
          <a:prstGeom prst="rect">
            <a:avLst/>
          </a:prstGeom>
        </p:spPr>
      </p:pic>
      <p:pic>
        <p:nvPicPr>
          <p:cNvPr id="6" name="Picture 5" descr="Chart, line chart&#10;&#10;Description automatically generated">
            <a:extLst>
              <a:ext uri="{FF2B5EF4-FFF2-40B4-BE49-F238E27FC236}">
                <a16:creationId xmlns:a16="http://schemas.microsoft.com/office/drawing/2014/main" id="{BC1C496D-8F7D-CC43-8890-099E4FB67688}"/>
              </a:ext>
            </a:extLst>
          </p:cNvPr>
          <p:cNvPicPr>
            <a:picLocks noChangeAspect="1"/>
          </p:cNvPicPr>
          <p:nvPr/>
        </p:nvPicPr>
        <p:blipFill>
          <a:blip r:embed="rId4"/>
          <a:stretch>
            <a:fillRect/>
          </a:stretch>
        </p:blipFill>
        <p:spPr>
          <a:xfrm>
            <a:off x="7830497" y="521119"/>
            <a:ext cx="3839930" cy="2751950"/>
          </a:xfrm>
          <a:prstGeom prst="rect">
            <a:avLst/>
          </a:prstGeom>
        </p:spPr>
      </p:pic>
      <p:sp>
        <p:nvSpPr>
          <p:cNvPr id="7" name="TextBox 6">
            <a:extLst>
              <a:ext uri="{FF2B5EF4-FFF2-40B4-BE49-F238E27FC236}">
                <a16:creationId xmlns:a16="http://schemas.microsoft.com/office/drawing/2014/main" id="{836F182B-52F9-5A48-B9E7-3DEC2E28174B}"/>
              </a:ext>
            </a:extLst>
          </p:cNvPr>
          <p:cNvSpPr txBox="1"/>
          <p:nvPr/>
        </p:nvSpPr>
        <p:spPr>
          <a:xfrm>
            <a:off x="8816141" y="6401872"/>
            <a:ext cx="3121573" cy="276999"/>
          </a:xfrm>
          <a:prstGeom prst="rect">
            <a:avLst/>
          </a:prstGeom>
          <a:noFill/>
        </p:spPr>
        <p:txBody>
          <a:bodyPr wrap="square" rtlCol="0">
            <a:spAutoFit/>
          </a:bodyPr>
          <a:lstStyle/>
          <a:p>
            <a:r>
              <a:rPr lang="en-US" sz="1200" dirty="0"/>
              <a:t>Frequency Change (GHz)</a:t>
            </a:r>
          </a:p>
        </p:txBody>
      </p:sp>
      <p:sp>
        <p:nvSpPr>
          <p:cNvPr id="12" name="TextBox 11">
            <a:extLst>
              <a:ext uri="{FF2B5EF4-FFF2-40B4-BE49-F238E27FC236}">
                <a16:creationId xmlns:a16="http://schemas.microsoft.com/office/drawing/2014/main" id="{773771F7-D141-954F-BEC4-788429B1ABAF}"/>
              </a:ext>
            </a:extLst>
          </p:cNvPr>
          <p:cNvSpPr txBox="1"/>
          <p:nvPr/>
        </p:nvSpPr>
        <p:spPr>
          <a:xfrm>
            <a:off x="8816141" y="3179071"/>
            <a:ext cx="3121573" cy="276999"/>
          </a:xfrm>
          <a:prstGeom prst="rect">
            <a:avLst/>
          </a:prstGeom>
          <a:noFill/>
        </p:spPr>
        <p:txBody>
          <a:bodyPr wrap="square" rtlCol="0">
            <a:spAutoFit/>
          </a:bodyPr>
          <a:lstStyle/>
          <a:p>
            <a:r>
              <a:rPr lang="en-US" sz="1200" dirty="0"/>
              <a:t>Frequency Change (GHz)</a:t>
            </a:r>
          </a:p>
        </p:txBody>
      </p:sp>
      <p:pic>
        <p:nvPicPr>
          <p:cNvPr id="14" name="Picture 13" descr="Chart, scatter chart&#10;&#10;Description automatically generated">
            <a:extLst>
              <a:ext uri="{FF2B5EF4-FFF2-40B4-BE49-F238E27FC236}">
                <a16:creationId xmlns:a16="http://schemas.microsoft.com/office/drawing/2014/main" id="{C5AFEBA2-2365-A443-9575-25ABD3E2A43E}"/>
              </a:ext>
            </a:extLst>
          </p:cNvPr>
          <p:cNvPicPr>
            <a:picLocks noChangeAspect="1"/>
          </p:cNvPicPr>
          <p:nvPr/>
        </p:nvPicPr>
        <p:blipFill>
          <a:blip r:embed="rId5"/>
          <a:stretch>
            <a:fillRect/>
          </a:stretch>
        </p:blipFill>
        <p:spPr>
          <a:xfrm>
            <a:off x="1040056" y="3428778"/>
            <a:ext cx="5503898" cy="2751949"/>
          </a:xfrm>
          <a:prstGeom prst="rect">
            <a:avLst/>
          </a:prstGeom>
        </p:spPr>
      </p:pic>
      <p:sp>
        <p:nvSpPr>
          <p:cNvPr id="15" name="TextBox 14">
            <a:extLst>
              <a:ext uri="{FF2B5EF4-FFF2-40B4-BE49-F238E27FC236}">
                <a16:creationId xmlns:a16="http://schemas.microsoft.com/office/drawing/2014/main" id="{E80B2866-3B7C-1244-967F-440CE2973EB5}"/>
              </a:ext>
            </a:extLst>
          </p:cNvPr>
          <p:cNvSpPr txBox="1"/>
          <p:nvPr/>
        </p:nvSpPr>
        <p:spPr>
          <a:xfrm>
            <a:off x="844952" y="1030794"/>
            <a:ext cx="569900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Ran laser drift trials to test laser lock</a:t>
            </a:r>
          </a:p>
          <a:p>
            <a:endParaRPr lang="en-US" dirty="0"/>
          </a:p>
          <a:p>
            <a:pPr marL="285750" indent="-285750">
              <a:buFont typeface="Arial" panose="020B0604020202020204" pitchFamily="34" charset="0"/>
              <a:buChar char="•"/>
            </a:pPr>
            <a:r>
              <a:rPr lang="en-US" dirty="0"/>
              <a:t>Collected data on the Doppler-broadening of heated Rb cell</a:t>
            </a:r>
          </a:p>
          <a:p>
            <a:endParaRPr lang="en-US" dirty="0"/>
          </a:p>
          <a:p>
            <a:pPr marL="285750" indent="-285750">
              <a:buFont typeface="Arial" panose="020B0604020202020204" pitchFamily="34" charset="0"/>
              <a:buChar char="•"/>
            </a:pPr>
            <a:r>
              <a:rPr lang="en-US" dirty="0"/>
              <a:t>Next Goal: Add a reference beam to isolate </a:t>
            </a:r>
            <a:r>
              <a:rPr lang="en-US"/>
              <a:t>Doppler-free peaks</a:t>
            </a:r>
            <a:endParaRPr lang="en-US" dirty="0"/>
          </a:p>
        </p:txBody>
      </p:sp>
    </p:spTree>
    <p:extLst>
      <p:ext uri="{BB962C8B-B14F-4D97-AF65-F5344CB8AC3E}">
        <p14:creationId xmlns:p14="http://schemas.microsoft.com/office/powerpoint/2010/main" val="1366365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36" descr="A picture containing chart&#10;&#10;Description automatically generated">
            <a:extLst>
              <a:ext uri="{FF2B5EF4-FFF2-40B4-BE49-F238E27FC236}">
                <a16:creationId xmlns:a16="http://schemas.microsoft.com/office/drawing/2014/main" id="{5B26319F-9691-4631-A2B1-CAFB85728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28" y="4100050"/>
            <a:ext cx="1647362" cy="1125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4" descr="Chart, line chart&#10;&#10;Description automatically generated">
            <a:extLst>
              <a:ext uri="{FF2B5EF4-FFF2-40B4-BE49-F238E27FC236}">
                <a16:creationId xmlns:a16="http://schemas.microsoft.com/office/drawing/2014/main" id="{8C86C213-BE60-4285-9EF4-F3D8576FD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961" y="1162844"/>
            <a:ext cx="2539669" cy="172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23" descr="A picture containing arranged, several&#10;&#10;Description automatically generated">
            <a:extLst>
              <a:ext uri="{FF2B5EF4-FFF2-40B4-BE49-F238E27FC236}">
                <a16:creationId xmlns:a16="http://schemas.microsoft.com/office/drawing/2014/main" id="{6100F118-5C87-4B45-8C30-E3F9114DC0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5414" y="5196417"/>
            <a:ext cx="1851753" cy="1388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154" descr="Chart, line chart, histogram&#10;&#10;Description automatically generated">
            <a:extLst>
              <a:ext uri="{FF2B5EF4-FFF2-40B4-BE49-F238E27FC236}">
                <a16:creationId xmlns:a16="http://schemas.microsoft.com/office/drawing/2014/main" id="{B5C7E66F-F4B3-4C78-B9D5-75C9E200F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6266" y="1615943"/>
            <a:ext cx="1654969" cy="113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C1F37531-5566-423A-B348-A53906E27C84}"/>
              </a:ext>
            </a:extLst>
          </p:cNvPr>
          <p:cNvSpPr/>
          <p:nvPr/>
        </p:nvSpPr>
        <p:spPr>
          <a:xfrm>
            <a:off x="1623219" y="95250"/>
            <a:ext cx="8945563" cy="6596393"/>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lgn="ctr" defTabSz="914254" eaLnBrk="1" fontAlgn="auto" hangingPunct="1">
              <a:spcBef>
                <a:spcPts val="0"/>
              </a:spcBef>
              <a:spcAft>
                <a:spcPts val="0"/>
              </a:spcAft>
              <a:defRPr/>
            </a:pPr>
            <a:endParaRPr lang="en-US" sz="1800">
              <a:solidFill>
                <a:srgbClr val="0033A0"/>
              </a:solidFill>
            </a:endParaRPr>
          </a:p>
        </p:txBody>
      </p:sp>
      <p:sp>
        <p:nvSpPr>
          <p:cNvPr id="5" name="Rectangle 4">
            <a:extLst>
              <a:ext uri="{FF2B5EF4-FFF2-40B4-BE49-F238E27FC236}">
                <a16:creationId xmlns:a16="http://schemas.microsoft.com/office/drawing/2014/main" id="{95616AA2-ACF3-4D98-A699-F3287945B7E6}"/>
              </a:ext>
            </a:extLst>
          </p:cNvPr>
          <p:cNvSpPr/>
          <p:nvPr/>
        </p:nvSpPr>
        <p:spPr>
          <a:xfrm>
            <a:off x="1745589" y="223904"/>
            <a:ext cx="8747125" cy="849313"/>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lgn="ctr" defTabSz="914254" eaLnBrk="1" fontAlgn="auto" hangingPunct="1">
              <a:spcBef>
                <a:spcPts val="0"/>
              </a:spcBef>
              <a:spcAft>
                <a:spcPts val="0"/>
              </a:spcAft>
              <a:defRPr/>
            </a:pPr>
            <a:endParaRPr lang="en-US" sz="1800" dirty="0"/>
          </a:p>
        </p:txBody>
      </p:sp>
      <p:sp>
        <p:nvSpPr>
          <p:cNvPr id="3080" name="TextBox 51">
            <a:extLst>
              <a:ext uri="{FF2B5EF4-FFF2-40B4-BE49-F238E27FC236}">
                <a16:creationId xmlns:a16="http://schemas.microsoft.com/office/drawing/2014/main" id="{39695161-BA08-4DEF-AF42-6735526F7129}"/>
              </a:ext>
            </a:extLst>
          </p:cNvPr>
          <p:cNvSpPr txBox="1">
            <a:spLocks noChangeArrowheads="1"/>
          </p:cNvSpPr>
          <p:nvPr/>
        </p:nvSpPr>
        <p:spPr bwMode="auto">
          <a:xfrm>
            <a:off x="1769732" y="251354"/>
            <a:ext cx="7265458" cy="364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r>
              <a:rPr lang="en-US" altLang="en-US" sz="1666">
                <a:latin typeface="Arial" panose="020B0604020202020204" pitchFamily="34" charset="0"/>
              </a:rPr>
              <a:t> </a:t>
            </a:r>
            <a:r>
              <a:rPr lang="en-US" altLang="en-US" sz="1771">
                <a:solidFill>
                  <a:schemeClr val="bg1"/>
                </a:solidFill>
                <a:latin typeface="Tahoma" panose="020B0604030504040204" pitchFamily="34" charset="0"/>
                <a:cs typeface="Tahoma" panose="020B0604030504040204" pitchFamily="34" charset="0"/>
              </a:rPr>
              <a:t>Frequency Stabilization of a Diode Laser to the Rb D2 Transition</a:t>
            </a:r>
          </a:p>
        </p:txBody>
      </p:sp>
      <p:sp>
        <p:nvSpPr>
          <p:cNvPr id="3081" name="TextBox 114">
            <a:extLst>
              <a:ext uri="{FF2B5EF4-FFF2-40B4-BE49-F238E27FC236}">
                <a16:creationId xmlns:a16="http://schemas.microsoft.com/office/drawing/2014/main" id="{C0A24725-6CE4-4706-800B-1E7F9F3AAC5E}"/>
              </a:ext>
            </a:extLst>
          </p:cNvPr>
          <p:cNvSpPr txBox="1">
            <a:spLocks noChangeArrowheads="1"/>
          </p:cNvSpPr>
          <p:nvPr/>
        </p:nvSpPr>
        <p:spPr bwMode="auto">
          <a:xfrm>
            <a:off x="1881187" y="553972"/>
            <a:ext cx="7005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eaLnBrk="1" hangingPunct="1"/>
            <a:r>
              <a:rPr lang="en-US" altLang="en-US" sz="1000" b="1">
                <a:solidFill>
                  <a:schemeClr val="bg1"/>
                </a:solidFill>
                <a:latin typeface="Bangla MN" pitchFamily="2" charset="0"/>
                <a:cs typeface="Bangla MN" pitchFamily="2" charset="0"/>
              </a:rPr>
              <a:t>Charlotte Zehnder</a:t>
            </a:r>
            <a:r>
              <a:rPr lang="en-US" altLang="en-US" sz="1000" b="1" baseline="30000">
                <a:solidFill>
                  <a:schemeClr val="bg1"/>
                </a:solidFill>
                <a:latin typeface="Bangla MN" pitchFamily="2" charset="0"/>
                <a:cs typeface="Bangla MN" pitchFamily="2" charset="0"/>
              </a:rPr>
              <a:t>1</a:t>
            </a:r>
            <a:r>
              <a:rPr lang="en-US" altLang="en-US" sz="1000" b="1">
                <a:solidFill>
                  <a:schemeClr val="bg1"/>
                </a:solidFill>
                <a:latin typeface="Bangla MN" pitchFamily="2" charset="0"/>
                <a:cs typeface="Bangla MN" pitchFamily="2" charset="0"/>
              </a:rPr>
              <a:t>,  Will Bodron</a:t>
            </a:r>
            <a:r>
              <a:rPr lang="en-US" altLang="en-US" sz="1000" b="1" baseline="30000">
                <a:solidFill>
                  <a:schemeClr val="bg1"/>
                </a:solidFill>
                <a:latin typeface="Bangla MN" pitchFamily="2" charset="0"/>
                <a:cs typeface="Bangla MN" pitchFamily="2" charset="0"/>
              </a:rPr>
              <a:t>2</a:t>
            </a:r>
          </a:p>
        </p:txBody>
      </p:sp>
      <p:sp>
        <p:nvSpPr>
          <p:cNvPr id="3082" name="TextBox 29">
            <a:extLst>
              <a:ext uri="{FF2B5EF4-FFF2-40B4-BE49-F238E27FC236}">
                <a16:creationId xmlns:a16="http://schemas.microsoft.com/office/drawing/2014/main" id="{1FF8573C-31A6-4921-B24B-896A11F66F56}"/>
              </a:ext>
            </a:extLst>
          </p:cNvPr>
          <p:cNvSpPr txBox="1">
            <a:spLocks noChangeArrowheads="1"/>
          </p:cNvSpPr>
          <p:nvPr/>
        </p:nvSpPr>
        <p:spPr bwMode="auto">
          <a:xfrm>
            <a:off x="1881188" y="593659"/>
            <a:ext cx="7265458" cy="426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eaLnBrk="1" hangingPunct="1"/>
            <a:r>
              <a:rPr lang="en-US" altLang="en-US" sz="667">
                <a:solidFill>
                  <a:schemeClr val="bg1"/>
                </a:solidFill>
                <a:latin typeface="Bangla MN" pitchFamily="2" charset="0"/>
                <a:cs typeface="Bangla MN" pitchFamily="2" charset="0"/>
              </a:rPr>
              <a:t>Department of  Physics, University of Kentucky</a:t>
            </a:r>
          </a:p>
          <a:p>
            <a:pPr eaLnBrk="1" hangingPunct="1"/>
            <a:r>
              <a:rPr lang="en-US" altLang="en-US" sz="667">
                <a:solidFill>
                  <a:schemeClr val="bg1"/>
                </a:solidFill>
                <a:latin typeface="Bangla MN" pitchFamily="2" charset="0"/>
                <a:cs typeface="Bangla MN" pitchFamily="2" charset="0"/>
              </a:rPr>
              <a:t>Research Mentors: Dr. Wolfgang Korsch</a:t>
            </a:r>
          </a:p>
          <a:p>
            <a:pPr eaLnBrk="1" hangingPunct="1"/>
            <a:r>
              <a:rPr lang="en-US" altLang="en-US" sz="417" baseline="30000">
                <a:solidFill>
                  <a:schemeClr val="bg1"/>
                </a:solidFill>
                <a:latin typeface="Bangla MN" pitchFamily="2" charset="0"/>
                <a:cs typeface="Bangla MN" pitchFamily="2" charset="0"/>
              </a:rPr>
              <a:t>1</a:t>
            </a:r>
            <a:r>
              <a:rPr lang="en-US" altLang="en-US" sz="417">
                <a:solidFill>
                  <a:schemeClr val="bg1"/>
                </a:solidFill>
                <a:latin typeface="Bangla MN" pitchFamily="2" charset="0"/>
                <a:cs typeface="Bangla MN" pitchFamily="2" charset="0"/>
              </a:rPr>
              <a:t>Middlebury College, VT </a:t>
            </a:r>
          </a:p>
          <a:p>
            <a:pPr eaLnBrk="1" hangingPunct="1"/>
            <a:r>
              <a:rPr lang="en-US" altLang="en-US" sz="417">
                <a:solidFill>
                  <a:schemeClr val="bg1"/>
                </a:solidFill>
                <a:latin typeface="Bangla MN" pitchFamily="2" charset="0"/>
                <a:cs typeface="Bangla MN" pitchFamily="2" charset="0"/>
              </a:rPr>
              <a:t> </a:t>
            </a:r>
            <a:r>
              <a:rPr lang="en-US" altLang="en-US" sz="417" baseline="30000">
                <a:solidFill>
                  <a:schemeClr val="bg1"/>
                </a:solidFill>
                <a:latin typeface="Bangla MN" pitchFamily="2" charset="0"/>
                <a:cs typeface="Bangla MN" pitchFamily="2" charset="0"/>
              </a:rPr>
              <a:t>2</a:t>
            </a:r>
            <a:r>
              <a:rPr lang="en-US" altLang="en-US" sz="417">
                <a:solidFill>
                  <a:schemeClr val="bg1"/>
                </a:solidFill>
                <a:latin typeface="Bangla MN" pitchFamily="2" charset="0"/>
                <a:cs typeface="Bangla MN" pitchFamily="2" charset="0"/>
              </a:rPr>
              <a:t>University of Kentucky, KY</a:t>
            </a:r>
          </a:p>
        </p:txBody>
      </p:sp>
      <p:pic>
        <p:nvPicPr>
          <p:cNvPr id="3083" name="Picture 3" descr="A picture containing text&#10;&#10;Description automatically generated">
            <a:extLst>
              <a:ext uri="{FF2B5EF4-FFF2-40B4-BE49-F238E27FC236}">
                <a16:creationId xmlns:a16="http://schemas.microsoft.com/office/drawing/2014/main" id="{0F9AF2E3-5723-4D03-850E-B812D76B2E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65044" b="26720"/>
          <a:stretch>
            <a:fillRect/>
          </a:stretch>
        </p:blipFill>
        <p:spPr bwMode="auto">
          <a:xfrm>
            <a:off x="9583870" y="187854"/>
            <a:ext cx="838399" cy="810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5" descr="A picture containing text, transport, wheel&#10;&#10;Description automatically generated">
            <a:extLst>
              <a:ext uri="{FF2B5EF4-FFF2-40B4-BE49-F238E27FC236}">
                <a16:creationId xmlns:a16="http://schemas.microsoft.com/office/drawing/2014/main" id="{69EDE629-7BA9-4408-A136-8C5BFF5B9A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8539" y="284427"/>
            <a:ext cx="678656" cy="67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5" name="AutoShape 28" descr="Middlebruy">
            <a:extLst>
              <a:ext uri="{FF2B5EF4-FFF2-40B4-BE49-F238E27FC236}">
                <a16:creationId xmlns:a16="http://schemas.microsoft.com/office/drawing/2014/main" id="{4A74CCE8-6784-423C-8EC1-B393C7B8663F}"/>
              </a:ext>
            </a:extLst>
          </p:cNvPr>
          <p:cNvSpPr>
            <a:spLocks noChangeAspect="1" noChangeArrowheads="1"/>
          </p:cNvSpPr>
          <p:nvPr/>
        </p:nvSpPr>
        <p:spPr bwMode="auto">
          <a:xfrm>
            <a:off x="7952714" y="653521"/>
            <a:ext cx="619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endParaRPr lang="en-US" altLang="en-US" sz="444"/>
          </a:p>
        </p:txBody>
      </p:sp>
      <p:pic>
        <p:nvPicPr>
          <p:cNvPr id="3086" name="Graphic 13">
            <a:extLst>
              <a:ext uri="{FF2B5EF4-FFF2-40B4-BE49-F238E27FC236}">
                <a16:creationId xmlns:a16="http://schemas.microsoft.com/office/drawing/2014/main" id="{CCE32025-AB5A-4F89-BAE6-22D69AAE44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r="61176"/>
          <a:stretch>
            <a:fillRect/>
          </a:stretch>
        </p:blipFill>
        <p:spPr bwMode="auto">
          <a:xfrm>
            <a:off x="8314531" y="342635"/>
            <a:ext cx="638638" cy="621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TextBox 53">
            <a:extLst>
              <a:ext uri="{FF2B5EF4-FFF2-40B4-BE49-F238E27FC236}">
                <a16:creationId xmlns:a16="http://schemas.microsoft.com/office/drawing/2014/main" id="{E8576C9D-D77A-459F-A7C9-5C2D853B617B}"/>
              </a:ext>
            </a:extLst>
          </p:cNvPr>
          <p:cNvPicPr>
            <a:picLocks noRot="1" noChangeAspect="1" noMove="1" noResize="1" noEditPoints="1" noAdjustHandles="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8584" y="1479021"/>
            <a:ext cx="2772833" cy="176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2" name="Straight Connector 121">
            <a:extLst>
              <a:ext uri="{FF2B5EF4-FFF2-40B4-BE49-F238E27FC236}">
                <a16:creationId xmlns:a16="http://schemas.microsoft.com/office/drawing/2014/main" id="{D62505A0-2435-4D08-B830-15D0EEF6A07A}"/>
              </a:ext>
            </a:extLst>
          </p:cNvPr>
          <p:cNvCxnSpPr>
            <a:cxnSpLocks/>
          </p:cNvCxnSpPr>
          <p:nvPr/>
        </p:nvCxnSpPr>
        <p:spPr bwMode="auto">
          <a:xfrm flipH="1">
            <a:off x="5503334" y="3186245"/>
            <a:ext cx="1384763" cy="182893"/>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2E0F058-82E6-45E8-BF6D-57D4A271206E}"/>
              </a:ext>
            </a:extLst>
          </p:cNvPr>
          <p:cNvCxnSpPr>
            <a:cxnSpLocks/>
          </p:cNvCxnSpPr>
          <p:nvPr/>
        </p:nvCxnSpPr>
        <p:spPr bwMode="auto">
          <a:xfrm flipH="1" flipV="1">
            <a:off x="5503333" y="3379722"/>
            <a:ext cx="1312664" cy="201414"/>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ACB3AD7-EE88-46D0-B112-6E0162CF31CF}"/>
              </a:ext>
            </a:extLst>
          </p:cNvPr>
          <p:cNvCxnSpPr>
            <a:cxnSpLocks/>
          </p:cNvCxnSpPr>
          <p:nvPr/>
        </p:nvCxnSpPr>
        <p:spPr bwMode="auto">
          <a:xfrm flipH="1">
            <a:off x="6815998" y="3293070"/>
            <a:ext cx="0" cy="309232"/>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EC418335-4353-4AB7-9204-F9664E25A522}"/>
              </a:ext>
            </a:extLst>
          </p:cNvPr>
          <p:cNvCxnSpPr>
            <a:cxnSpLocks/>
          </p:cNvCxnSpPr>
          <p:nvPr/>
        </p:nvCxnSpPr>
        <p:spPr bwMode="auto">
          <a:xfrm flipV="1">
            <a:off x="6889419" y="1487620"/>
            <a:ext cx="0" cy="1702925"/>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FF36610-7CFC-4A71-A51A-4D0A10008165}"/>
              </a:ext>
            </a:extLst>
          </p:cNvPr>
          <p:cNvCxnSpPr>
            <a:cxnSpLocks/>
          </p:cNvCxnSpPr>
          <p:nvPr/>
        </p:nvCxnSpPr>
        <p:spPr bwMode="auto">
          <a:xfrm flipV="1">
            <a:off x="6817651" y="1805451"/>
            <a:ext cx="0" cy="1480674"/>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50B60C8-C006-4D1A-A94F-4C06D365D813}"/>
              </a:ext>
            </a:extLst>
          </p:cNvPr>
          <p:cNvCxnSpPr>
            <a:cxnSpLocks/>
          </p:cNvCxnSpPr>
          <p:nvPr/>
        </p:nvCxnSpPr>
        <p:spPr bwMode="auto">
          <a:xfrm flipH="1">
            <a:off x="5150776" y="3281826"/>
            <a:ext cx="2290300"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pic>
        <p:nvPicPr>
          <p:cNvPr id="3094" name="Picture 93" descr="A picture containing clock&#10;&#10;Description automatically generated">
            <a:extLst>
              <a:ext uri="{FF2B5EF4-FFF2-40B4-BE49-F238E27FC236}">
                <a16:creationId xmlns:a16="http://schemas.microsoft.com/office/drawing/2014/main" id="{8E79B60C-1F6B-47B4-BF6F-B7EF7047757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9477" y="2956719"/>
            <a:ext cx="2185458" cy="8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5" name="TextBox 142">
            <a:extLst>
              <a:ext uri="{FF2B5EF4-FFF2-40B4-BE49-F238E27FC236}">
                <a16:creationId xmlns:a16="http://schemas.microsoft.com/office/drawing/2014/main" id="{9699018C-226D-42B8-83C0-39D1A54918C0}"/>
              </a:ext>
            </a:extLst>
          </p:cNvPr>
          <p:cNvSpPr txBox="1">
            <a:spLocks noChangeArrowheads="1"/>
          </p:cNvSpPr>
          <p:nvPr/>
        </p:nvSpPr>
        <p:spPr bwMode="auto">
          <a:xfrm>
            <a:off x="7206258" y="2984170"/>
            <a:ext cx="405143"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r>
              <a:rPr lang="en-US" altLang="en-US" sz="750"/>
              <a:t>Polarized light</a:t>
            </a:r>
          </a:p>
        </p:txBody>
      </p:sp>
      <p:sp>
        <p:nvSpPr>
          <p:cNvPr id="163" name="Rectangle 162">
            <a:extLst>
              <a:ext uri="{FF2B5EF4-FFF2-40B4-BE49-F238E27FC236}">
                <a16:creationId xmlns:a16="http://schemas.microsoft.com/office/drawing/2014/main" id="{2FD095FB-CC14-48A2-8A6B-6DC7F0D8A68D}"/>
              </a:ext>
            </a:extLst>
          </p:cNvPr>
          <p:cNvSpPr/>
          <p:nvPr/>
        </p:nvSpPr>
        <p:spPr>
          <a:xfrm>
            <a:off x="1693995" y="1195586"/>
            <a:ext cx="2766219" cy="216958"/>
          </a:xfrm>
          <a:prstGeom prst="rect">
            <a:avLst/>
          </a:prstGeom>
          <a:solidFill>
            <a:schemeClr val="accent4"/>
          </a:solidFill>
          <a:ln>
            <a:solidFill>
              <a:schemeClr val="accent4">
                <a:shade val="50000"/>
              </a:schemeClr>
            </a:solid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nchor="ct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lgn="ctr">
              <a:defRPr/>
            </a:pPr>
            <a:endParaRPr lang="en-US" sz="444" dirty="0"/>
          </a:p>
        </p:txBody>
      </p:sp>
      <p:sp>
        <p:nvSpPr>
          <p:cNvPr id="3097" name="TextBox 163">
            <a:extLst>
              <a:ext uri="{FF2B5EF4-FFF2-40B4-BE49-F238E27FC236}">
                <a16:creationId xmlns:a16="http://schemas.microsoft.com/office/drawing/2014/main" id="{3CC53C62-544E-4AEC-AD64-9E2204F88365}"/>
              </a:ext>
            </a:extLst>
          </p:cNvPr>
          <p:cNvSpPr txBox="1">
            <a:spLocks noChangeArrowheads="1"/>
          </p:cNvSpPr>
          <p:nvPr/>
        </p:nvSpPr>
        <p:spPr bwMode="auto">
          <a:xfrm>
            <a:off x="2843940" y="1219729"/>
            <a:ext cx="531813" cy="34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r>
              <a:rPr lang="en-US" altLang="en-US" sz="833">
                <a:solidFill>
                  <a:schemeClr val="bg1"/>
                </a:solidFill>
              </a:rPr>
              <a:t>Abstract</a:t>
            </a:r>
          </a:p>
        </p:txBody>
      </p:sp>
      <p:sp>
        <p:nvSpPr>
          <p:cNvPr id="165" name="Rectangle 164">
            <a:extLst>
              <a:ext uri="{FF2B5EF4-FFF2-40B4-BE49-F238E27FC236}">
                <a16:creationId xmlns:a16="http://schemas.microsoft.com/office/drawing/2014/main" id="{410EB69A-839F-498F-98D7-E5F6586B43EB}"/>
              </a:ext>
            </a:extLst>
          </p:cNvPr>
          <p:cNvSpPr/>
          <p:nvPr/>
        </p:nvSpPr>
        <p:spPr>
          <a:xfrm>
            <a:off x="4736373" y="3858948"/>
            <a:ext cx="2765557" cy="216958"/>
          </a:xfrm>
          <a:prstGeom prst="rect">
            <a:avLst/>
          </a:prstGeom>
          <a:solidFill>
            <a:schemeClr val="accent4"/>
          </a:solidFill>
          <a:ln>
            <a:solidFill>
              <a:schemeClr val="accent4">
                <a:shade val="50000"/>
              </a:schemeClr>
            </a:solid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nchor="ct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lgn="ctr">
              <a:defRPr/>
            </a:pPr>
            <a:endParaRPr lang="en-US" sz="444" dirty="0"/>
          </a:p>
        </p:txBody>
      </p:sp>
      <p:sp>
        <p:nvSpPr>
          <p:cNvPr id="3099" name="TextBox 167">
            <a:extLst>
              <a:ext uri="{FF2B5EF4-FFF2-40B4-BE49-F238E27FC236}">
                <a16:creationId xmlns:a16="http://schemas.microsoft.com/office/drawing/2014/main" id="{F4565426-09B9-443F-B243-1098DE710B99}"/>
              </a:ext>
            </a:extLst>
          </p:cNvPr>
          <p:cNvSpPr txBox="1">
            <a:spLocks noChangeArrowheads="1"/>
          </p:cNvSpPr>
          <p:nvPr/>
        </p:nvSpPr>
        <p:spPr bwMode="auto">
          <a:xfrm>
            <a:off x="5605198" y="3884745"/>
            <a:ext cx="1116211" cy="22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r>
              <a:rPr lang="en-US" altLang="en-US" sz="833">
                <a:solidFill>
                  <a:schemeClr val="bg1"/>
                </a:solidFill>
              </a:rPr>
              <a:t>Saturated Absorption</a:t>
            </a:r>
          </a:p>
        </p:txBody>
      </p:sp>
      <p:sp>
        <p:nvSpPr>
          <p:cNvPr id="171" name="Rectangle 170">
            <a:extLst>
              <a:ext uri="{FF2B5EF4-FFF2-40B4-BE49-F238E27FC236}">
                <a16:creationId xmlns:a16="http://schemas.microsoft.com/office/drawing/2014/main" id="{0904799B-0535-48EF-A4AE-B92986D77AC6}"/>
              </a:ext>
            </a:extLst>
          </p:cNvPr>
          <p:cNvSpPr/>
          <p:nvPr/>
        </p:nvSpPr>
        <p:spPr>
          <a:xfrm>
            <a:off x="7609748" y="1197571"/>
            <a:ext cx="2769526" cy="217289"/>
          </a:xfrm>
          <a:prstGeom prst="rect">
            <a:avLst/>
          </a:prstGeom>
          <a:solidFill>
            <a:schemeClr val="accent4"/>
          </a:solidFill>
          <a:ln>
            <a:solidFill>
              <a:schemeClr val="accent4">
                <a:shade val="50000"/>
              </a:schemeClr>
            </a:solid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nchor="ct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lgn="ctr">
              <a:defRPr/>
            </a:pPr>
            <a:endParaRPr lang="en-US" sz="444" dirty="0"/>
          </a:p>
        </p:txBody>
      </p:sp>
      <p:sp>
        <p:nvSpPr>
          <p:cNvPr id="3101" name="TextBox 171">
            <a:extLst>
              <a:ext uri="{FF2B5EF4-FFF2-40B4-BE49-F238E27FC236}">
                <a16:creationId xmlns:a16="http://schemas.microsoft.com/office/drawing/2014/main" id="{9E52E451-5848-4CFA-9B8A-C07E0B95E7DF}"/>
              </a:ext>
            </a:extLst>
          </p:cNvPr>
          <p:cNvSpPr txBox="1">
            <a:spLocks noChangeArrowheads="1"/>
          </p:cNvSpPr>
          <p:nvPr/>
        </p:nvSpPr>
        <p:spPr bwMode="auto">
          <a:xfrm>
            <a:off x="8510985" y="1242550"/>
            <a:ext cx="1116211" cy="22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r>
              <a:rPr lang="en-US" altLang="en-US" sz="833">
                <a:solidFill>
                  <a:schemeClr val="bg1"/>
                </a:solidFill>
              </a:rPr>
              <a:t>Top of Fringe Locking </a:t>
            </a:r>
          </a:p>
        </p:txBody>
      </p:sp>
      <p:sp>
        <p:nvSpPr>
          <p:cNvPr id="176" name="Rectangle 175">
            <a:extLst>
              <a:ext uri="{FF2B5EF4-FFF2-40B4-BE49-F238E27FC236}">
                <a16:creationId xmlns:a16="http://schemas.microsoft.com/office/drawing/2014/main" id="{58831B9D-35E1-4D8F-A37E-A7AE8FF8FC52}"/>
              </a:ext>
            </a:extLst>
          </p:cNvPr>
          <p:cNvSpPr/>
          <p:nvPr/>
        </p:nvSpPr>
        <p:spPr>
          <a:xfrm>
            <a:off x="1693995" y="4925550"/>
            <a:ext cx="2765888" cy="216958"/>
          </a:xfrm>
          <a:prstGeom prst="rect">
            <a:avLst/>
          </a:prstGeom>
          <a:solidFill>
            <a:schemeClr val="accent4"/>
          </a:solidFill>
          <a:ln>
            <a:solidFill>
              <a:schemeClr val="accent4">
                <a:shade val="50000"/>
              </a:schemeClr>
            </a:solid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nchor="ct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lgn="ctr">
              <a:defRPr/>
            </a:pPr>
            <a:endParaRPr lang="en-US" sz="444" dirty="0"/>
          </a:p>
        </p:txBody>
      </p:sp>
      <p:sp>
        <p:nvSpPr>
          <p:cNvPr id="3103" name="TextBox 176">
            <a:extLst>
              <a:ext uri="{FF2B5EF4-FFF2-40B4-BE49-F238E27FC236}">
                <a16:creationId xmlns:a16="http://schemas.microsoft.com/office/drawing/2014/main" id="{89535C09-68C3-4C46-ACF0-BD30CF34F0E0}"/>
              </a:ext>
            </a:extLst>
          </p:cNvPr>
          <p:cNvSpPr txBox="1">
            <a:spLocks noChangeArrowheads="1"/>
          </p:cNvSpPr>
          <p:nvPr/>
        </p:nvSpPr>
        <p:spPr bwMode="auto">
          <a:xfrm>
            <a:off x="2615406" y="4974167"/>
            <a:ext cx="1004094" cy="22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r>
              <a:rPr lang="en-US" altLang="en-US" sz="833">
                <a:solidFill>
                  <a:schemeClr val="bg1"/>
                </a:solidFill>
              </a:rPr>
              <a:t>Optical Set-Up</a:t>
            </a:r>
          </a:p>
        </p:txBody>
      </p:sp>
      <p:sp>
        <p:nvSpPr>
          <p:cNvPr id="157" name="Oval 156">
            <a:extLst>
              <a:ext uri="{FF2B5EF4-FFF2-40B4-BE49-F238E27FC236}">
                <a16:creationId xmlns:a16="http://schemas.microsoft.com/office/drawing/2014/main" id="{2839AC54-FAD1-4FA9-BCDD-F8B1A0B1D596}"/>
              </a:ext>
            </a:extLst>
          </p:cNvPr>
          <p:cNvSpPr/>
          <p:nvPr/>
        </p:nvSpPr>
        <p:spPr>
          <a:xfrm>
            <a:off x="9742620" y="2248297"/>
            <a:ext cx="31750" cy="32742"/>
          </a:xfrm>
          <a:prstGeom prst="ellipse">
            <a:avLst/>
          </a:prstGeom>
          <a:solidFill>
            <a:srgbClr val="C00000"/>
          </a:solidFill>
        </p:spPr>
        <p:style>
          <a:lnRef idx="2">
            <a:schemeClr val="accent3">
              <a:shade val="50000"/>
            </a:schemeClr>
          </a:lnRef>
          <a:fillRef idx="1">
            <a:schemeClr val="accent3"/>
          </a:fillRef>
          <a:effectRef idx="0">
            <a:schemeClr val="accent3"/>
          </a:effectRef>
          <a:fontRef idx="minor">
            <a:schemeClr val="lt1"/>
          </a:fontRef>
        </p:style>
        <p:txBody>
          <a:bodyPr anchor="ct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lgn="ctr">
              <a:defRPr/>
            </a:pPr>
            <a:endParaRPr lang="en-US" sz="444"/>
          </a:p>
        </p:txBody>
      </p:sp>
      <p:cxnSp>
        <p:nvCxnSpPr>
          <p:cNvPr id="159" name="Straight Arrow Connector 158">
            <a:extLst>
              <a:ext uri="{FF2B5EF4-FFF2-40B4-BE49-F238E27FC236}">
                <a16:creationId xmlns:a16="http://schemas.microsoft.com/office/drawing/2014/main" id="{4B8CAA4F-9DC7-4737-A3FC-90DE943A3647}"/>
              </a:ext>
            </a:extLst>
          </p:cNvPr>
          <p:cNvCxnSpPr/>
          <p:nvPr/>
        </p:nvCxnSpPr>
        <p:spPr>
          <a:xfrm flipV="1">
            <a:off x="9774370" y="2147425"/>
            <a:ext cx="0" cy="68130"/>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2" name="Rectangle 191">
            <a:extLst>
              <a:ext uri="{FF2B5EF4-FFF2-40B4-BE49-F238E27FC236}">
                <a16:creationId xmlns:a16="http://schemas.microsoft.com/office/drawing/2014/main" id="{C3A3F304-E2B8-4FE6-A50E-DFBDFD2C43E0}"/>
              </a:ext>
            </a:extLst>
          </p:cNvPr>
          <p:cNvSpPr/>
          <p:nvPr/>
        </p:nvSpPr>
        <p:spPr>
          <a:xfrm>
            <a:off x="7609747" y="3236516"/>
            <a:ext cx="2766219" cy="217289"/>
          </a:xfrm>
          <a:prstGeom prst="rect">
            <a:avLst/>
          </a:prstGeom>
          <a:solidFill>
            <a:schemeClr val="accent4"/>
          </a:solidFill>
          <a:ln>
            <a:solidFill>
              <a:schemeClr val="accent4">
                <a:shade val="50000"/>
              </a:schemeClr>
            </a:solid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nchor="ct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lgn="ctr">
              <a:defRPr/>
            </a:pPr>
            <a:endParaRPr lang="en-US" sz="444" dirty="0"/>
          </a:p>
        </p:txBody>
      </p:sp>
      <p:sp>
        <p:nvSpPr>
          <p:cNvPr id="3107" name="TextBox 192">
            <a:extLst>
              <a:ext uri="{FF2B5EF4-FFF2-40B4-BE49-F238E27FC236}">
                <a16:creationId xmlns:a16="http://schemas.microsoft.com/office/drawing/2014/main" id="{ADB8CF6C-97FC-4E51-A205-7BCE9FEFC5A3}"/>
              </a:ext>
            </a:extLst>
          </p:cNvPr>
          <p:cNvSpPr txBox="1">
            <a:spLocks noChangeArrowheads="1"/>
          </p:cNvSpPr>
          <p:nvPr/>
        </p:nvSpPr>
        <p:spPr bwMode="auto">
          <a:xfrm>
            <a:off x="7611401" y="4750594"/>
            <a:ext cx="2716940" cy="60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r>
              <a:rPr lang="en-US" altLang="en-US" sz="667">
                <a:latin typeface="Arial" panose="020B0604020202020204" pitchFamily="34" charset="0"/>
              </a:rPr>
              <a:t>We monitored the frequency drift of the locked vs. unlocked laser using a scanning Fabry-Perot interferometer. After creating a frequency stabilization system using the Doppler-free</a:t>
            </a:r>
            <a:r>
              <a:rPr lang="en-US" altLang="en-US" sz="667" baseline="30000">
                <a:latin typeface="Arial" panose="020B0604020202020204" pitchFamily="34" charset="0"/>
              </a:rPr>
              <a:t> </a:t>
            </a:r>
            <a:r>
              <a:rPr lang="en-US" altLang="en-US" sz="667">
                <a:latin typeface="Arial" panose="020B0604020202020204" pitchFamily="34" charset="0"/>
              </a:rPr>
              <a:t>transition of </a:t>
            </a:r>
            <a:r>
              <a:rPr lang="en-US" altLang="en-US" sz="667" baseline="30000">
                <a:latin typeface="Arial" panose="020B0604020202020204" pitchFamily="34" charset="0"/>
              </a:rPr>
              <a:t>85</a:t>
            </a:r>
            <a:r>
              <a:rPr lang="en-US" altLang="en-US" sz="667">
                <a:latin typeface="Arial" panose="020B0604020202020204" pitchFamily="34" charset="0"/>
              </a:rPr>
              <a:t>Rb as the frequency reference,</a:t>
            </a:r>
            <a:r>
              <a:rPr lang="en-US" altLang="en-US" sz="667" baseline="30000">
                <a:latin typeface="Arial" panose="020B0604020202020204" pitchFamily="34" charset="0"/>
              </a:rPr>
              <a:t> </a:t>
            </a:r>
            <a:r>
              <a:rPr lang="en-US" altLang="en-US" sz="667">
                <a:latin typeface="Arial" panose="020B0604020202020204" pitchFamily="34" charset="0"/>
              </a:rPr>
              <a:t>we improved the laser stability by over a factor of 10. </a:t>
            </a:r>
            <a:endParaRPr lang="en-US" altLang="en-US" sz="667"/>
          </a:p>
        </p:txBody>
      </p:sp>
      <p:sp>
        <p:nvSpPr>
          <p:cNvPr id="196" name="Rectangle 195">
            <a:extLst>
              <a:ext uri="{FF2B5EF4-FFF2-40B4-BE49-F238E27FC236}">
                <a16:creationId xmlns:a16="http://schemas.microsoft.com/office/drawing/2014/main" id="{BBAF4E35-A2A0-46DA-942C-F1404D836A8A}"/>
              </a:ext>
            </a:extLst>
          </p:cNvPr>
          <p:cNvSpPr/>
          <p:nvPr/>
        </p:nvSpPr>
        <p:spPr>
          <a:xfrm>
            <a:off x="7609747" y="5326063"/>
            <a:ext cx="2766219" cy="216958"/>
          </a:xfrm>
          <a:prstGeom prst="rect">
            <a:avLst/>
          </a:prstGeom>
          <a:solidFill>
            <a:schemeClr val="accent4"/>
          </a:solidFill>
          <a:ln>
            <a:solidFill>
              <a:schemeClr val="accent4">
                <a:shade val="50000"/>
              </a:schemeClr>
            </a:solid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nchor="ct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lgn="ctr">
              <a:defRPr/>
            </a:pPr>
            <a:endParaRPr lang="en-US" sz="444" dirty="0"/>
          </a:p>
        </p:txBody>
      </p:sp>
      <p:sp>
        <p:nvSpPr>
          <p:cNvPr id="3109" name="TextBox 196">
            <a:extLst>
              <a:ext uri="{FF2B5EF4-FFF2-40B4-BE49-F238E27FC236}">
                <a16:creationId xmlns:a16="http://schemas.microsoft.com/office/drawing/2014/main" id="{C5F45191-DBCD-4BB1-8668-6AF8410BB57C}"/>
              </a:ext>
            </a:extLst>
          </p:cNvPr>
          <p:cNvSpPr txBox="1">
            <a:spLocks noChangeArrowheads="1"/>
          </p:cNvSpPr>
          <p:nvPr/>
        </p:nvSpPr>
        <p:spPr bwMode="auto">
          <a:xfrm>
            <a:off x="8729596" y="3271904"/>
            <a:ext cx="1116542" cy="22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r>
              <a:rPr lang="en-US" altLang="en-US" sz="833">
                <a:solidFill>
                  <a:schemeClr val="bg1"/>
                </a:solidFill>
              </a:rPr>
              <a:t>Results</a:t>
            </a:r>
          </a:p>
        </p:txBody>
      </p:sp>
      <p:sp>
        <p:nvSpPr>
          <p:cNvPr id="3110" name="TextBox 198">
            <a:extLst>
              <a:ext uri="{FF2B5EF4-FFF2-40B4-BE49-F238E27FC236}">
                <a16:creationId xmlns:a16="http://schemas.microsoft.com/office/drawing/2014/main" id="{F912CCE7-9004-4B98-A339-3E8FBC7D9942}"/>
              </a:ext>
            </a:extLst>
          </p:cNvPr>
          <p:cNvSpPr txBox="1">
            <a:spLocks noChangeArrowheads="1"/>
          </p:cNvSpPr>
          <p:nvPr/>
        </p:nvSpPr>
        <p:spPr bwMode="auto">
          <a:xfrm>
            <a:off x="8510984" y="5360789"/>
            <a:ext cx="1116542" cy="22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r>
              <a:rPr lang="en-US" altLang="en-US" sz="833">
                <a:solidFill>
                  <a:schemeClr val="bg1"/>
                </a:solidFill>
              </a:rPr>
              <a:t>Acknowledgements</a:t>
            </a:r>
          </a:p>
        </p:txBody>
      </p:sp>
      <p:sp>
        <p:nvSpPr>
          <p:cNvPr id="3111" name="TextBox 220">
            <a:extLst>
              <a:ext uri="{FF2B5EF4-FFF2-40B4-BE49-F238E27FC236}">
                <a16:creationId xmlns:a16="http://schemas.microsoft.com/office/drawing/2014/main" id="{51072952-AA85-4011-B109-86ECB4097FC4}"/>
              </a:ext>
            </a:extLst>
          </p:cNvPr>
          <p:cNvSpPr txBox="1">
            <a:spLocks noChangeArrowheads="1"/>
          </p:cNvSpPr>
          <p:nvPr/>
        </p:nvSpPr>
        <p:spPr bwMode="auto">
          <a:xfrm>
            <a:off x="2705034" y="4222750"/>
            <a:ext cx="424325" cy="29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r>
              <a:rPr lang="en-US" altLang="en-US" sz="417"/>
              <a:t>Diffraction Grating</a:t>
            </a:r>
          </a:p>
          <a:p>
            <a:endParaRPr lang="en-US" altLang="en-US" sz="500"/>
          </a:p>
        </p:txBody>
      </p:sp>
      <p:grpSp>
        <p:nvGrpSpPr>
          <p:cNvPr id="3112" name="Group 6">
            <a:extLst>
              <a:ext uri="{FF2B5EF4-FFF2-40B4-BE49-F238E27FC236}">
                <a16:creationId xmlns:a16="http://schemas.microsoft.com/office/drawing/2014/main" id="{6E89EAB6-64FB-4BCE-9F1D-980DFFE58880}"/>
              </a:ext>
            </a:extLst>
          </p:cNvPr>
          <p:cNvGrpSpPr>
            <a:grpSpLocks/>
          </p:cNvGrpSpPr>
          <p:nvPr/>
        </p:nvGrpSpPr>
        <p:grpSpPr bwMode="auto">
          <a:xfrm>
            <a:off x="1781638" y="3659518"/>
            <a:ext cx="1232628" cy="823516"/>
            <a:chOff x="1263660" y="17588007"/>
            <a:chExt cx="7539400" cy="4540569"/>
          </a:xfrm>
        </p:grpSpPr>
        <p:cxnSp>
          <p:nvCxnSpPr>
            <p:cNvPr id="231" name="Straight Connector 230">
              <a:extLst>
                <a:ext uri="{FF2B5EF4-FFF2-40B4-BE49-F238E27FC236}">
                  <a16:creationId xmlns:a16="http://schemas.microsoft.com/office/drawing/2014/main" id="{02062340-D39C-4472-BD33-3DCC23D886AE}"/>
                </a:ext>
              </a:extLst>
            </p:cNvPr>
            <p:cNvCxnSpPr>
              <a:cxnSpLocks/>
            </p:cNvCxnSpPr>
            <p:nvPr/>
          </p:nvCxnSpPr>
          <p:spPr>
            <a:xfrm>
              <a:off x="7049194" y="18461473"/>
              <a:ext cx="0" cy="1890993"/>
            </a:xfrm>
            <a:prstGeom prst="line">
              <a:avLst/>
            </a:prstGeom>
            <a:noFill/>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76824B37-4372-45E7-A902-610FF5B43E54}"/>
                </a:ext>
              </a:extLst>
            </p:cNvPr>
            <p:cNvCxnSpPr>
              <a:cxnSpLocks/>
            </p:cNvCxnSpPr>
            <p:nvPr/>
          </p:nvCxnSpPr>
          <p:spPr>
            <a:xfrm flipV="1">
              <a:off x="7024919" y="18461473"/>
              <a:ext cx="1140924" cy="0"/>
            </a:xfrm>
            <a:prstGeom prst="straightConnector1">
              <a:avLst/>
            </a:prstGeom>
            <a:noFill/>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5" name="Rectangle 214">
              <a:extLst>
                <a:ext uri="{FF2B5EF4-FFF2-40B4-BE49-F238E27FC236}">
                  <a16:creationId xmlns:a16="http://schemas.microsoft.com/office/drawing/2014/main" id="{D8210D2B-3C15-4E47-B9FD-A4816C382AB6}"/>
                </a:ext>
              </a:extLst>
            </p:cNvPr>
            <p:cNvSpPr/>
            <p:nvPr/>
          </p:nvSpPr>
          <p:spPr>
            <a:xfrm rot="8987315">
              <a:off x="6337128" y="18277298"/>
              <a:ext cx="1037754" cy="324587"/>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17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lgn="ctr" defTabSz="914254" eaLnBrk="1" fontAlgn="auto" hangingPunct="1">
                <a:spcBef>
                  <a:spcPts val="0"/>
                </a:spcBef>
                <a:spcAft>
                  <a:spcPts val="0"/>
                </a:spcAft>
                <a:defRPr/>
              </a:pPr>
              <a:endParaRPr lang="en-US" sz="1800">
                <a:solidFill>
                  <a:srgbClr val="0033A0"/>
                </a:solidFill>
              </a:endParaRPr>
            </a:p>
          </p:txBody>
        </p:sp>
        <p:cxnSp>
          <p:nvCxnSpPr>
            <p:cNvPr id="219" name="Straight Connector 218">
              <a:extLst>
                <a:ext uri="{FF2B5EF4-FFF2-40B4-BE49-F238E27FC236}">
                  <a16:creationId xmlns:a16="http://schemas.microsoft.com/office/drawing/2014/main" id="{957C38F5-CD81-4C9F-B7D1-D75F1DCB2D72}"/>
                </a:ext>
              </a:extLst>
            </p:cNvPr>
            <p:cNvCxnSpPr>
              <a:cxnSpLocks/>
              <a:endCxn id="211" idx="0"/>
            </p:cNvCxnSpPr>
            <p:nvPr/>
          </p:nvCxnSpPr>
          <p:spPr>
            <a:xfrm>
              <a:off x="4674293" y="20284995"/>
              <a:ext cx="2372878" cy="3647"/>
            </a:xfrm>
            <a:prstGeom prst="line">
              <a:avLst/>
            </a:prstGeom>
            <a:noFill/>
            <a:ln w="127000">
              <a:solidFill>
                <a:srgbClr val="C00000"/>
              </a:solidFill>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D096E92A-CBAC-4B1D-BEDE-8B81A23F2F4D}"/>
                </a:ext>
              </a:extLst>
            </p:cNvPr>
            <p:cNvSpPr/>
            <p:nvPr/>
          </p:nvSpPr>
          <p:spPr>
            <a:xfrm>
              <a:off x="1263660" y="17588007"/>
              <a:ext cx="7539400" cy="4540569"/>
            </a:xfrm>
            <a:prstGeom prst="rect">
              <a:avLst/>
            </a:prstGeom>
            <a:noFill/>
            <a:ln w="10160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lgn="ctr" defTabSz="914254" eaLnBrk="1" fontAlgn="auto" hangingPunct="1">
                <a:spcBef>
                  <a:spcPts val="0"/>
                </a:spcBef>
                <a:spcAft>
                  <a:spcPts val="0"/>
                </a:spcAft>
                <a:defRPr/>
              </a:pPr>
              <a:endParaRPr lang="en-US" sz="1800">
                <a:solidFill>
                  <a:srgbClr val="0033A0"/>
                </a:solidFill>
              </a:endParaRPr>
            </a:p>
          </p:txBody>
        </p:sp>
        <p:sp>
          <p:nvSpPr>
            <p:cNvPr id="200" name="Rectangle 199">
              <a:extLst>
                <a:ext uri="{FF2B5EF4-FFF2-40B4-BE49-F238E27FC236}">
                  <a16:creationId xmlns:a16="http://schemas.microsoft.com/office/drawing/2014/main" id="{25E72B88-F596-4101-9CB2-D7A01AC05392}"/>
                </a:ext>
              </a:extLst>
            </p:cNvPr>
            <p:cNvSpPr/>
            <p:nvPr/>
          </p:nvSpPr>
          <p:spPr>
            <a:xfrm>
              <a:off x="1633853" y="19285705"/>
              <a:ext cx="2172610" cy="1996757"/>
            </a:xfrm>
            <a:prstGeom prst="rect">
              <a:avLst/>
            </a:prstGeom>
            <a:solidFill>
              <a:schemeClr val="accent4"/>
            </a:solidFill>
            <a:ln w="1016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lgn="ctr" defTabSz="914254" eaLnBrk="1" fontAlgn="auto" hangingPunct="1">
                <a:spcBef>
                  <a:spcPts val="0"/>
                </a:spcBef>
                <a:spcAft>
                  <a:spcPts val="0"/>
                </a:spcAft>
                <a:defRPr/>
              </a:pPr>
              <a:endParaRPr lang="en-US" sz="1800" dirty="0">
                <a:solidFill>
                  <a:srgbClr val="0033A0"/>
                </a:solidFill>
              </a:endParaRPr>
            </a:p>
          </p:txBody>
        </p:sp>
        <p:sp>
          <p:nvSpPr>
            <p:cNvPr id="169" name="Oval 168">
              <a:extLst>
                <a:ext uri="{FF2B5EF4-FFF2-40B4-BE49-F238E27FC236}">
                  <a16:creationId xmlns:a16="http://schemas.microsoft.com/office/drawing/2014/main" id="{B43E47E0-84C9-4B92-8DF7-C1FE4EB23D8C}"/>
                </a:ext>
              </a:extLst>
            </p:cNvPr>
            <p:cNvSpPr/>
            <p:nvPr/>
          </p:nvSpPr>
          <p:spPr>
            <a:xfrm>
              <a:off x="4552918" y="19249235"/>
              <a:ext cx="248818" cy="1998580"/>
            </a:xfrm>
            <a:prstGeom prst="ellipse">
              <a:avLst/>
            </a:prstGeom>
            <a:solidFill>
              <a:schemeClr val="accent4">
                <a:lumMod val="40000"/>
                <a:lumOff val="60000"/>
                <a:alpha val="40305"/>
              </a:schemeClr>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lgn="ctr">
                <a:defRPr/>
              </a:pPr>
              <a:endParaRPr lang="en-US" sz="444" dirty="0"/>
            </a:p>
          </p:txBody>
        </p:sp>
        <p:sp>
          <p:nvSpPr>
            <p:cNvPr id="211" name="Rectangle 210">
              <a:extLst>
                <a:ext uri="{FF2B5EF4-FFF2-40B4-BE49-F238E27FC236}">
                  <a16:creationId xmlns:a16="http://schemas.microsoft.com/office/drawing/2014/main" id="{A77C4AA5-9E3C-499C-B435-8BB31208D697}"/>
                </a:ext>
              </a:extLst>
            </p:cNvPr>
            <p:cNvSpPr/>
            <p:nvPr/>
          </p:nvSpPr>
          <p:spPr>
            <a:xfrm rot="19768276">
              <a:off x="6353312" y="20264937"/>
              <a:ext cx="1541461" cy="348292"/>
            </a:xfrm>
            <a:prstGeom prst="rect">
              <a:avLst/>
            </a:prstGeom>
            <a:pattFill prst="wdDnDiag">
              <a:fgClr>
                <a:schemeClr val="accent5"/>
              </a:fgClr>
              <a:bgClr>
                <a:schemeClr val="bg1"/>
              </a:bgClr>
            </a:pattFill>
            <a:ln w="317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lgn="ctr" defTabSz="914254" eaLnBrk="1" fontAlgn="auto" hangingPunct="1">
                <a:spcBef>
                  <a:spcPts val="0"/>
                </a:spcBef>
                <a:spcAft>
                  <a:spcPts val="0"/>
                </a:spcAft>
                <a:defRPr/>
              </a:pPr>
              <a:endParaRPr lang="en-US" sz="1800">
                <a:solidFill>
                  <a:srgbClr val="0033A0"/>
                </a:solidFill>
              </a:endParaRPr>
            </a:p>
          </p:txBody>
        </p:sp>
        <p:cxnSp>
          <p:nvCxnSpPr>
            <p:cNvPr id="194" name="Straight Connector 193">
              <a:extLst>
                <a:ext uri="{FF2B5EF4-FFF2-40B4-BE49-F238E27FC236}">
                  <a16:creationId xmlns:a16="http://schemas.microsoft.com/office/drawing/2014/main" id="{211915AD-9A4C-44AC-A7FB-15E93BBD97BF}"/>
                </a:ext>
              </a:extLst>
            </p:cNvPr>
            <p:cNvCxnSpPr>
              <a:cxnSpLocks/>
            </p:cNvCxnSpPr>
            <p:nvPr/>
          </p:nvCxnSpPr>
          <p:spPr>
            <a:xfrm flipV="1">
              <a:off x="1672289" y="20284995"/>
              <a:ext cx="3002004" cy="0"/>
            </a:xfrm>
            <a:prstGeom prst="line">
              <a:avLst/>
            </a:prstGeom>
            <a:noFill/>
            <a:ln w="127000">
              <a:solidFill>
                <a:srgbClr val="C00000"/>
              </a:solidFill>
            </a:ln>
          </p:spPr>
          <p:style>
            <a:lnRef idx="1">
              <a:schemeClr val="accent1"/>
            </a:lnRef>
            <a:fillRef idx="0">
              <a:schemeClr val="accent1"/>
            </a:fillRef>
            <a:effectRef idx="0">
              <a:schemeClr val="accent1"/>
            </a:effectRef>
            <a:fontRef idx="minor">
              <a:schemeClr val="tx1"/>
            </a:fontRef>
          </p:style>
        </p:cxnSp>
        <p:sp>
          <p:nvSpPr>
            <p:cNvPr id="3176" name="TextBox 236">
              <a:extLst>
                <a:ext uri="{FF2B5EF4-FFF2-40B4-BE49-F238E27FC236}">
                  <a16:creationId xmlns:a16="http://schemas.microsoft.com/office/drawing/2014/main" id="{92AA39B4-8E43-4359-8E88-E6E0A904B9B8}"/>
                </a:ext>
              </a:extLst>
            </p:cNvPr>
            <p:cNvSpPr txBox="1">
              <a:spLocks noChangeArrowheads="1"/>
            </p:cNvSpPr>
            <p:nvPr/>
          </p:nvSpPr>
          <p:spPr bwMode="auto">
            <a:xfrm>
              <a:off x="4348830" y="21246168"/>
              <a:ext cx="20364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r>
                <a:rPr lang="en-US" altLang="en-US" sz="417"/>
                <a:t>Lens</a:t>
              </a:r>
            </a:p>
          </p:txBody>
        </p:sp>
        <p:sp>
          <p:nvSpPr>
            <p:cNvPr id="3177" name="TextBox 237">
              <a:extLst>
                <a:ext uri="{FF2B5EF4-FFF2-40B4-BE49-F238E27FC236}">
                  <a16:creationId xmlns:a16="http://schemas.microsoft.com/office/drawing/2014/main" id="{7F733ED3-4238-4820-A9C7-8DF3415FAEC9}"/>
                </a:ext>
              </a:extLst>
            </p:cNvPr>
            <p:cNvSpPr txBox="1">
              <a:spLocks noChangeArrowheads="1"/>
            </p:cNvSpPr>
            <p:nvPr/>
          </p:nvSpPr>
          <p:spPr bwMode="auto">
            <a:xfrm>
              <a:off x="2032923" y="19616250"/>
              <a:ext cx="20364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r>
                <a:rPr lang="en-US" altLang="en-US" sz="417"/>
                <a:t>Laser Diode</a:t>
              </a:r>
            </a:p>
          </p:txBody>
        </p:sp>
        <p:sp>
          <p:nvSpPr>
            <p:cNvPr id="3178" name="TextBox 238">
              <a:extLst>
                <a:ext uri="{FF2B5EF4-FFF2-40B4-BE49-F238E27FC236}">
                  <a16:creationId xmlns:a16="http://schemas.microsoft.com/office/drawing/2014/main" id="{C8B218C3-1EE2-499F-81FE-D2F228A00A17}"/>
                </a:ext>
              </a:extLst>
            </p:cNvPr>
            <p:cNvSpPr txBox="1">
              <a:spLocks noChangeArrowheads="1"/>
            </p:cNvSpPr>
            <p:nvPr/>
          </p:nvSpPr>
          <p:spPr bwMode="auto">
            <a:xfrm>
              <a:off x="5481781" y="17998441"/>
              <a:ext cx="2036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r>
                <a:rPr lang="en-US" altLang="en-US" sz="417"/>
                <a:t>Mirror</a:t>
              </a:r>
            </a:p>
          </p:txBody>
        </p:sp>
      </p:grpSp>
      <p:sp>
        <p:nvSpPr>
          <p:cNvPr id="244" name="Rectangle 243">
            <a:extLst>
              <a:ext uri="{FF2B5EF4-FFF2-40B4-BE49-F238E27FC236}">
                <a16:creationId xmlns:a16="http://schemas.microsoft.com/office/drawing/2014/main" id="{ED20EB69-6830-439E-836F-5AB7A85D2F6D}"/>
              </a:ext>
            </a:extLst>
          </p:cNvPr>
          <p:cNvSpPr/>
          <p:nvPr/>
        </p:nvSpPr>
        <p:spPr>
          <a:xfrm>
            <a:off x="1693995" y="3264959"/>
            <a:ext cx="2766219" cy="216958"/>
          </a:xfrm>
          <a:prstGeom prst="rect">
            <a:avLst/>
          </a:prstGeom>
          <a:solidFill>
            <a:schemeClr val="accent4"/>
          </a:solidFill>
          <a:ln>
            <a:solidFill>
              <a:schemeClr val="accent4">
                <a:shade val="50000"/>
              </a:schemeClr>
            </a:solid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nchor="ct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lgn="ctr">
              <a:defRPr/>
            </a:pPr>
            <a:endParaRPr lang="en-US" sz="444" dirty="0"/>
          </a:p>
        </p:txBody>
      </p:sp>
      <p:sp>
        <p:nvSpPr>
          <p:cNvPr id="3114" name="TextBox 242">
            <a:extLst>
              <a:ext uri="{FF2B5EF4-FFF2-40B4-BE49-F238E27FC236}">
                <a16:creationId xmlns:a16="http://schemas.microsoft.com/office/drawing/2014/main" id="{77B936D7-7991-4068-9390-2D8E169463A1}"/>
              </a:ext>
            </a:extLst>
          </p:cNvPr>
          <p:cNvSpPr txBox="1">
            <a:spLocks noChangeArrowheads="1"/>
          </p:cNvSpPr>
          <p:nvPr/>
        </p:nvSpPr>
        <p:spPr bwMode="auto">
          <a:xfrm>
            <a:off x="2581341" y="3299685"/>
            <a:ext cx="1003763" cy="22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r>
              <a:rPr lang="en-US" altLang="en-US" sz="833">
                <a:solidFill>
                  <a:schemeClr val="bg1"/>
                </a:solidFill>
              </a:rPr>
              <a:t>Laser Stabilization</a:t>
            </a:r>
          </a:p>
        </p:txBody>
      </p:sp>
      <p:sp>
        <p:nvSpPr>
          <p:cNvPr id="3115" name="TextBox 67">
            <a:extLst>
              <a:ext uri="{FF2B5EF4-FFF2-40B4-BE49-F238E27FC236}">
                <a16:creationId xmlns:a16="http://schemas.microsoft.com/office/drawing/2014/main" id="{C1143724-44FF-4592-A6A9-3BE1302CE7BC}"/>
              </a:ext>
            </a:extLst>
          </p:cNvPr>
          <p:cNvSpPr txBox="1">
            <a:spLocks noChangeArrowheads="1"/>
          </p:cNvSpPr>
          <p:nvPr/>
        </p:nvSpPr>
        <p:spPr bwMode="auto">
          <a:xfrm>
            <a:off x="7667625" y="1474060"/>
            <a:ext cx="1280914" cy="204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r>
              <a:rPr lang="en-US" altLang="en-US" sz="667">
                <a:latin typeface="Arial" panose="020B0604020202020204" pitchFamily="34" charset="0"/>
              </a:rPr>
              <a:t>We used the doppler-free peaks of </a:t>
            </a:r>
            <a:r>
              <a:rPr lang="en-US" altLang="en-US" sz="667" baseline="30000">
                <a:latin typeface="Arial" panose="020B0604020202020204" pitchFamily="34" charset="0"/>
              </a:rPr>
              <a:t>85</a:t>
            </a:r>
            <a:r>
              <a:rPr lang="en-US" altLang="en-US" sz="667">
                <a:latin typeface="Arial" panose="020B0604020202020204" pitchFamily="34" charset="0"/>
              </a:rPr>
              <a:t>Rb</a:t>
            </a:r>
            <a:r>
              <a:rPr lang="en-US" altLang="en-US" sz="667" baseline="30000">
                <a:latin typeface="Arial" panose="020B0604020202020204" pitchFamily="34" charset="0"/>
              </a:rPr>
              <a:t> </a:t>
            </a:r>
            <a:r>
              <a:rPr lang="en-US" altLang="en-US" sz="667">
                <a:latin typeface="Arial" panose="020B0604020202020204" pitchFamily="34" charset="0"/>
              </a:rPr>
              <a:t>F</a:t>
            </a:r>
            <a:r>
              <a:rPr lang="en-US" altLang="en-US" sz="667" baseline="-25000">
                <a:latin typeface="Arial" panose="020B0604020202020204" pitchFamily="34" charset="0"/>
              </a:rPr>
              <a:t>g</a:t>
            </a:r>
            <a:r>
              <a:rPr lang="en-US" altLang="en-US" sz="667">
                <a:latin typeface="Arial" panose="020B0604020202020204" pitchFamily="34" charset="0"/>
              </a:rPr>
              <a:t>=3 as a reference for our laser lock. Our infrared laser controller, the Toptica DLC Pro, uses frequency modulation and demodulation to produce an error signal proportional to the figure seen right. Frequency modulation is achieved through control of the laser current and piezo voltage. We adjusted the modulation frequency, amplitude, and phase to obtain a clean signal. The error signal served as input for the PID responsible for locking the laser. </a:t>
            </a:r>
            <a:endParaRPr lang="en-US" altLang="en-US" sz="667"/>
          </a:p>
        </p:txBody>
      </p:sp>
      <p:sp>
        <p:nvSpPr>
          <p:cNvPr id="3116" name="TextBox 53">
            <a:extLst>
              <a:ext uri="{FF2B5EF4-FFF2-40B4-BE49-F238E27FC236}">
                <a16:creationId xmlns:a16="http://schemas.microsoft.com/office/drawing/2014/main" id="{657D00E0-2C28-41A3-86F0-969E72D8EC11}"/>
              </a:ext>
            </a:extLst>
          </p:cNvPr>
          <p:cNvSpPr txBox="1">
            <a:spLocks noChangeArrowheads="1"/>
          </p:cNvSpPr>
          <p:nvPr/>
        </p:nvSpPr>
        <p:spPr bwMode="auto">
          <a:xfrm>
            <a:off x="7611401" y="5602883"/>
            <a:ext cx="2769195" cy="502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fontAlgn="ctr"/>
            <a:r>
              <a:rPr lang="en-US" altLang="en-US" sz="667">
                <a:latin typeface="Arial" panose="020B0604020202020204" pitchFamily="34" charset="0"/>
                <a:cs typeface="Arial" panose="020B0604020202020204" pitchFamily="34" charset="0"/>
              </a:rPr>
              <a:t>This material is based upon work supported by the U.S. National Science Foundation under Award Number PHY-1950795 (UK REU) and the U.S. Department of Energy, Office of Science, Office of Nuclear Physics, under Award Number DE-FG02-99ER41101."</a:t>
            </a:r>
          </a:p>
        </p:txBody>
      </p:sp>
      <p:sp>
        <p:nvSpPr>
          <p:cNvPr id="3117" name="TextBox 53">
            <a:extLst>
              <a:ext uri="{FF2B5EF4-FFF2-40B4-BE49-F238E27FC236}">
                <a16:creationId xmlns:a16="http://schemas.microsoft.com/office/drawing/2014/main" id="{B128A9B6-5803-4535-96F2-7D4007022164}"/>
              </a:ext>
            </a:extLst>
          </p:cNvPr>
          <p:cNvSpPr txBox="1">
            <a:spLocks noChangeArrowheads="1"/>
          </p:cNvSpPr>
          <p:nvPr/>
        </p:nvSpPr>
        <p:spPr bwMode="auto">
          <a:xfrm>
            <a:off x="3215349" y="3541117"/>
            <a:ext cx="1221383" cy="132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r>
              <a:rPr lang="en-US" altLang="en-US" sz="667">
                <a:latin typeface="Arial" panose="020B0604020202020204" pitchFamily="34" charset="0"/>
              </a:rPr>
              <a:t>The frequency produced by diode lasers will drift over time due to environmental changes such as vibrations or temperature and humidity fluctuations. We improve the long-term frequency stability by adjusting the laser piezo voltage and current to correct for these changes.</a:t>
            </a:r>
            <a:endParaRPr lang="en-US" altLang="en-US" sz="667" b="1"/>
          </a:p>
        </p:txBody>
      </p:sp>
      <p:sp>
        <p:nvSpPr>
          <p:cNvPr id="3118" name="TextBox 53">
            <a:extLst>
              <a:ext uri="{FF2B5EF4-FFF2-40B4-BE49-F238E27FC236}">
                <a16:creationId xmlns:a16="http://schemas.microsoft.com/office/drawing/2014/main" id="{47359ADE-5A30-41FF-A1DE-71FF934E91B8}"/>
              </a:ext>
            </a:extLst>
          </p:cNvPr>
          <p:cNvSpPr txBox="1">
            <a:spLocks noChangeArrowheads="1"/>
          </p:cNvSpPr>
          <p:nvPr/>
        </p:nvSpPr>
        <p:spPr bwMode="auto">
          <a:xfrm>
            <a:off x="1744927" y="4558771"/>
            <a:ext cx="1418167" cy="413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r>
              <a:rPr lang="en-US" altLang="en-US" sz="417">
                <a:latin typeface="Arial" panose="020B0604020202020204" pitchFamily="34" charset="0"/>
              </a:rPr>
              <a:t>External Cavity Diode Lasers provide extra stability using a diffraction grating which reflects the desired mode into the laser as feedback. Changing the angle of the diffraction grating will change the frequency of the laser.</a:t>
            </a:r>
            <a:endParaRPr lang="en-US" altLang="en-US" sz="417" b="1"/>
          </a:p>
        </p:txBody>
      </p:sp>
      <p:pic>
        <p:nvPicPr>
          <p:cNvPr id="3119" name="Picture 12" descr="A picture containing indoor, cluttered&#10;&#10;Description automatically generated">
            <a:extLst>
              <a:ext uri="{FF2B5EF4-FFF2-40B4-BE49-F238E27FC236}">
                <a16:creationId xmlns:a16="http://schemas.microsoft.com/office/drawing/2014/main" id="{39B3A61A-0B64-45E9-9111-1C6B8087F4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36555" t="6805" b="19730"/>
          <a:stretch>
            <a:fillRect/>
          </a:stretch>
        </p:blipFill>
        <p:spPr bwMode="auto">
          <a:xfrm>
            <a:off x="3623138" y="5466292"/>
            <a:ext cx="866180" cy="75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a:extLst>
              <a:ext uri="{FF2B5EF4-FFF2-40B4-BE49-F238E27FC236}">
                <a16:creationId xmlns:a16="http://schemas.microsoft.com/office/drawing/2014/main" id="{41EEE331-EEE5-4610-901B-BCD630962FA1}"/>
              </a:ext>
            </a:extLst>
          </p:cNvPr>
          <p:cNvCxnSpPr>
            <a:cxnSpLocks/>
          </p:cNvCxnSpPr>
          <p:nvPr/>
        </p:nvCxnSpPr>
        <p:spPr>
          <a:xfrm flipV="1">
            <a:off x="2498328" y="5791068"/>
            <a:ext cx="98227" cy="251685"/>
          </a:xfrm>
          <a:prstGeom prst="straightConnector1">
            <a:avLst/>
          </a:prstGeom>
          <a:ln w="63500">
            <a:tailEnd type="triangle"/>
          </a:ln>
          <a:effectLst>
            <a:outerShdw blurRad="50800" dist="38100" dir="5400000" algn="t"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3121" name="TextBox 21">
            <a:extLst>
              <a:ext uri="{FF2B5EF4-FFF2-40B4-BE49-F238E27FC236}">
                <a16:creationId xmlns:a16="http://schemas.microsoft.com/office/drawing/2014/main" id="{2F051C50-FB6C-40BD-B412-A1CB4375BE85}"/>
              </a:ext>
            </a:extLst>
          </p:cNvPr>
          <p:cNvSpPr txBox="1">
            <a:spLocks noChangeArrowheads="1"/>
          </p:cNvSpPr>
          <p:nvPr/>
        </p:nvSpPr>
        <p:spPr bwMode="auto">
          <a:xfrm>
            <a:off x="2399771" y="6050029"/>
            <a:ext cx="199760" cy="477438"/>
          </a:xfrm>
          <a:prstGeom prst="rect">
            <a:avLst/>
          </a:prstGeom>
          <a:solidFill>
            <a:schemeClr val="bg1"/>
          </a:solidFill>
          <a:ln w="31750">
            <a:solidFill>
              <a:schemeClr val="accent1"/>
            </a:solidFill>
            <a:miter lim="800000"/>
            <a:headEnd/>
            <a:tailEnd/>
          </a:ln>
        </p:spPr>
        <p:txBody>
          <a:bodyPr wrap="square">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r>
              <a:rPr lang="en-US" altLang="en-US" sz="417"/>
              <a:t>Rb Cell</a:t>
            </a:r>
          </a:p>
        </p:txBody>
      </p:sp>
      <p:cxnSp>
        <p:nvCxnSpPr>
          <p:cNvPr id="97" name="Straight Arrow Connector 96">
            <a:extLst>
              <a:ext uri="{FF2B5EF4-FFF2-40B4-BE49-F238E27FC236}">
                <a16:creationId xmlns:a16="http://schemas.microsoft.com/office/drawing/2014/main" id="{7A810845-2A45-4016-A0EB-516B0076AA2E}"/>
              </a:ext>
            </a:extLst>
          </p:cNvPr>
          <p:cNvCxnSpPr>
            <a:cxnSpLocks/>
          </p:cNvCxnSpPr>
          <p:nvPr/>
        </p:nvCxnSpPr>
        <p:spPr>
          <a:xfrm flipH="1">
            <a:off x="2354792" y="5243711"/>
            <a:ext cx="167018" cy="191823"/>
          </a:xfrm>
          <a:prstGeom prst="straightConnector1">
            <a:avLst/>
          </a:prstGeom>
          <a:ln w="63500">
            <a:tailEnd type="triangle"/>
          </a:ln>
          <a:effectLst>
            <a:outerShdw blurRad="50800" dist="38100" dir="5400000" algn="t"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FE44CBBA-3123-44A3-A9B4-93736D8C5E8F}"/>
              </a:ext>
            </a:extLst>
          </p:cNvPr>
          <p:cNvCxnSpPr>
            <a:cxnSpLocks/>
          </p:cNvCxnSpPr>
          <p:nvPr/>
        </p:nvCxnSpPr>
        <p:spPr>
          <a:xfrm>
            <a:off x="2705034" y="5271492"/>
            <a:ext cx="138906" cy="105833"/>
          </a:xfrm>
          <a:prstGeom prst="straightConnector1">
            <a:avLst/>
          </a:prstGeom>
          <a:ln w="63500">
            <a:tailEnd type="triangle"/>
          </a:ln>
          <a:effectLst>
            <a:outerShdw blurRad="50800" dist="38100" dir="5400000" algn="t"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3124" name="TextBox 90">
            <a:extLst>
              <a:ext uri="{FF2B5EF4-FFF2-40B4-BE49-F238E27FC236}">
                <a16:creationId xmlns:a16="http://schemas.microsoft.com/office/drawing/2014/main" id="{D04FD65D-78BA-4028-85E1-B7DBF6C9FC90}"/>
              </a:ext>
            </a:extLst>
          </p:cNvPr>
          <p:cNvSpPr txBox="1">
            <a:spLocks noChangeArrowheads="1"/>
          </p:cNvSpPr>
          <p:nvPr/>
        </p:nvSpPr>
        <p:spPr bwMode="auto">
          <a:xfrm>
            <a:off x="2408039" y="5218576"/>
            <a:ext cx="383315" cy="220701"/>
          </a:xfrm>
          <a:prstGeom prst="rect">
            <a:avLst/>
          </a:prstGeom>
          <a:solidFill>
            <a:schemeClr val="bg1"/>
          </a:solidFill>
          <a:ln w="31750">
            <a:solidFill>
              <a:schemeClr val="accent1"/>
            </a:solidFill>
            <a:miter lim="800000"/>
            <a:headEnd/>
            <a:tailEnd/>
          </a:ln>
        </p:spPr>
        <p:txBody>
          <a:bodyPr wrap="square">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r>
              <a:rPr lang="en-US" altLang="en-US" sz="417"/>
              <a:t>Photodetectors</a:t>
            </a:r>
          </a:p>
        </p:txBody>
      </p:sp>
      <p:cxnSp>
        <p:nvCxnSpPr>
          <p:cNvPr id="99" name="Straight Arrow Connector 98">
            <a:extLst>
              <a:ext uri="{FF2B5EF4-FFF2-40B4-BE49-F238E27FC236}">
                <a16:creationId xmlns:a16="http://schemas.microsoft.com/office/drawing/2014/main" id="{F6DE5445-FDD2-477F-BF83-4A8146AD0F6C}"/>
              </a:ext>
            </a:extLst>
          </p:cNvPr>
          <p:cNvCxnSpPr>
            <a:cxnSpLocks/>
          </p:cNvCxnSpPr>
          <p:nvPr/>
        </p:nvCxnSpPr>
        <p:spPr>
          <a:xfrm flipH="1" flipV="1">
            <a:off x="2058789" y="5791068"/>
            <a:ext cx="19513" cy="296995"/>
          </a:xfrm>
          <a:prstGeom prst="straightConnector1">
            <a:avLst/>
          </a:prstGeom>
          <a:ln w="63500">
            <a:tailEnd type="triangle"/>
          </a:ln>
          <a:effectLst>
            <a:outerShdw blurRad="50800" dist="38100" dir="5400000" algn="t"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90" name="TextBox 89">
            <a:extLst>
              <a:ext uri="{FF2B5EF4-FFF2-40B4-BE49-F238E27FC236}">
                <a16:creationId xmlns:a16="http://schemas.microsoft.com/office/drawing/2014/main" id="{58E6CC2D-423D-43F7-B790-D4D5E75A4A5F}"/>
              </a:ext>
            </a:extLst>
          </p:cNvPr>
          <p:cNvSpPr txBox="1">
            <a:spLocks noRot="1" noChangeAspect="1" noMove="1" noResize="1" noEditPoints="1" noAdjustHandles="1" noChangeArrowheads="1" noChangeShapeType="1" noTextEdit="1"/>
          </p:cNvSpPr>
          <p:nvPr/>
        </p:nvSpPr>
        <p:spPr>
          <a:xfrm>
            <a:off x="2009535" y="6078027"/>
            <a:ext cx="128768" cy="83356"/>
          </a:xfrm>
          <a:prstGeom prst="rect">
            <a:avLst/>
          </a:prstGeom>
          <a:blipFill>
            <a:blip r:embed="rId13"/>
            <a:stretch>
              <a:fillRect t="-5882" b="-23529"/>
            </a:stretch>
          </a:blipFill>
          <a:ln w="31750">
            <a:solidFill>
              <a:schemeClr val="accent1"/>
            </a:solidFill>
          </a:ln>
        </p:spPr>
        <p:txBody>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defRPr/>
            </a:pPr>
            <a:r>
              <a:rPr lang="en-US" sz="444">
                <a:noFill/>
              </a:rPr>
              <a:t> </a:t>
            </a:r>
          </a:p>
        </p:txBody>
      </p:sp>
      <p:cxnSp>
        <p:nvCxnSpPr>
          <p:cNvPr id="103" name="Straight Arrow Connector 102">
            <a:extLst>
              <a:ext uri="{FF2B5EF4-FFF2-40B4-BE49-F238E27FC236}">
                <a16:creationId xmlns:a16="http://schemas.microsoft.com/office/drawing/2014/main" id="{D2DCB6CF-C88B-4B03-A430-15C29FAF1193}"/>
              </a:ext>
            </a:extLst>
          </p:cNvPr>
          <p:cNvCxnSpPr>
            <a:cxnSpLocks/>
          </p:cNvCxnSpPr>
          <p:nvPr/>
        </p:nvCxnSpPr>
        <p:spPr>
          <a:xfrm>
            <a:off x="1912938" y="5466292"/>
            <a:ext cx="0" cy="203729"/>
          </a:xfrm>
          <a:prstGeom prst="straightConnector1">
            <a:avLst/>
          </a:prstGeom>
          <a:ln w="63500">
            <a:tailEnd type="triangle"/>
          </a:ln>
          <a:effectLst>
            <a:outerShdw blurRad="50800" dist="38100" dir="5400000" algn="t"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3128" name="TextBox 101">
            <a:extLst>
              <a:ext uri="{FF2B5EF4-FFF2-40B4-BE49-F238E27FC236}">
                <a16:creationId xmlns:a16="http://schemas.microsoft.com/office/drawing/2014/main" id="{E17CB27F-ED9B-4A8D-B535-DFCE874C9A6D}"/>
              </a:ext>
            </a:extLst>
          </p:cNvPr>
          <p:cNvSpPr txBox="1">
            <a:spLocks noChangeArrowheads="1"/>
          </p:cNvSpPr>
          <p:nvPr/>
        </p:nvSpPr>
        <p:spPr bwMode="auto">
          <a:xfrm>
            <a:off x="1842161" y="5411060"/>
            <a:ext cx="216628" cy="413255"/>
          </a:xfrm>
          <a:prstGeom prst="rect">
            <a:avLst/>
          </a:prstGeom>
          <a:solidFill>
            <a:schemeClr val="bg1"/>
          </a:solidFill>
          <a:ln w="31750">
            <a:solidFill>
              <a:schemeClr val="accent1"/>
            </a:solidFill>
            <a:miter lim="800000"/>
            <a:headEnd/>
            <a:tailEnd/>
          </a:ln>
        </p:spPr>
        <p:txBody>
          <a:bodyPr wrap="square">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r>
              <a:rPr lang="en-US" altLang="en-US" sz="417">
                <a:ea typeface="Cambria Math" panose="02040503050406030204" pitchFamily="18" charset="0"/>
                <a:cs typeface="Cambria Math" panose="02040503050406030204" pitchFamily="18" charset="0"/>
              </a:rPr>
              <a:t>Mirror</a:t>
            </a:r>
          </a:p>
        </p:txBody>
      </p:sp>
      <p:cxnSp>
        <p:nvCxnSpPr>
          <p:cNvPr id="105" name="Straight Arrow Connector 104">
            <a:extLst>
              <a:ext uri="{FF2B5EF4-FFF2-40B4-BE49-F238E27FC236}">
                <a16:creationId xmlns:a16="http://schemas.microsoft.com/office/drawing/2014/main" id="{99450769-6DEA-4613-B101-5C593D7739D2}"/>
              </a:ext>
            </a:extLst>
          </p:cNvPr>
          <p:cNvCxnSpPr>
            <a:cxnSpLocks/>
          </p:cNvCxnSpPr>
          <p:nvPr/>
        </p:nvCxnSpPr>
        <p:spPr>
          <a:xfrm flipV="1">
            <a:off x="2816821" y="5728229"/>
            <a:ext cx="67799" cy="296664"/>
          </a:xfrm>
          <a:prstGeom prst="straightConnector1">
            <a:avLst/>
          </a:prstGeom>
          <a:ln w="63500">
            <a:tailEnd type="triangle"/>
          </a:ln>
          <a:effectLst>
            <a:outerShdw blurRad="50800" dist="38100" dir="5400000" algn="t"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3130" name="TextBox 105">
            <a:extLst>
              <a:ext uri="{FF2B5EF4-FFF2-40B4-BE49-F238E27FC236}">
                <a16:creationId xmlns:a16="http://schemas.microsoft.com/office/drawing/2014/main" id="{53660CB1-FD99-48E9-9051-4B42ED3C76DE}"/>
              </a:ext>
            </a:extLst>
          </p:cNvPr>
          <p:cNvSpPr txBox="1">
            <a:spLocks noChangeArrowheads="1"/>
          </p:cNvSpPr>
          <p:nvPr/>
        </p:nvSpPr>
        <p:spPr bwMode="auto">
          <a:xfrm>
            <a:off x="2758943" y="6024894"/>
            <a:ext cx="404151" cy="284886"/>
          </a:xfrm>
          <a:prstGeom prst="rect">
            <a:avLst/>
          </a:prstGeom>
          <a:solidFill>
            <a:schemeClr val="bg1"/>
          </a:solidFill>
          <a:ln w="31750">
            <a:solidFill>
              <a:schemeClr val="accent1"/>
            </a:solidFill>
            <a:miter lim="800000"/>
            <a:headEnd/>
            <a:tailEnd/>
          </a:ln>
        </p:spPr>
        <p:txBody>
          <a:bodyPr wrap="square">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r>
              <a:rPr lang="en-US" altLang="en-US" sz="417">
                <a:ea typeface="Cambria Math" panose="02040503050406030204" pitchFamily="18" charset="0"/>
                <a:cs typeface="Cambria Math" panose="02040503050406030204" pitchFamily="18" charset="0"/>
              </a:rPr>
              <a:t>Polarizing Beam Splitter</a:t>
            </a:r>
          </a:p>
        </p:txBody>
      </p:sp>
      <p:pic>
        <p:nvPicPr>
          <p:cNvPr id="3131" name="Picture 42" descr="Chart&#10;&#10;Description automatically generated with medium confidence">
            <a:extLst>
              <a:ext uri="{FF2B5EF4-FFF2-40B4-BE49-F238E27FC236}">
                <a16:creationId xmlns:a16="http://schemas.microsoft.com/office/drawing/2014/main" id="{8722D452-4A53-4DE9-B685-3CADBC109EA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03961" y="5220560"/>
            <a:ext cx="2224154" cy="145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 name="Straight Connector 44">
            <a:extLst>
              <a:ext uri="{FF2B5EF4-FFF2-40B4-BE49-F238E27FC236}">
                <a16:creationId xmlns:a16="http://schemas.microsoft.com/office/drawing/2014/main" id="{D6308E3A-F9C7-4843-A49A-A635F3801EC9}"/>
              </a:ext>
            </a:extLst>
          </p:cNvPr>
          <p:cNvCxnSpPr>
            <a:cxnSpLocks/>
          </p:cNvCxnSpPr>
          <p:nvPr/>
        </p:nvCxnSpPr>
        <p:spPr>
          <a:xfrm flipV="1">
            <a:off x="5575763" y="5321432"/>
            <a:ext cx="1174750" cy="281451"/>
          </a:xfrm>
          <a:prstGeom prst="line">
            <a:avLst/>
          </a:prstGeom>
          <a:ln w="412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6A1AD6D-A74E-4A45-8F9A-6BAF014F1275}"/>
              </a:ext>
            </a:extLst>
          </p:cNvPr>
          <p:cNvCxnSpPr>
            <a:cxnSpLocks/>
          </p:cNvCxnSpPr>
          <p:nvPr/>
        </p:nvCxnSpPr>
        <p:spPr>
          <a:xfrm flipV="1">
            <a:off x="5575763" y="5321432"/>
            <a:ext cx="252677" cy="281451"/>
          </a:xfrm>
          <a:prstGeom prst="line">
            <a:avLst/>
          </a:prstGeom>
          <a:ln w="412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C6ED38-143F-4125-83BC-32F0C350E504}"/>
              </a:ext>
            </a:extLst>
          </p:cNvPr>
          <p:cNvCxnSpPr>
            <a:cxnSpLocks/>
          </p:cNvCxnSpPr>
          <p:nvPr/>
        </p:nvCxnSpPr>
        <p:spPr>
          <a:xfrm flipV="1">
            <a:off x="5922698" y="5093229"/>
            <a:ext cx="93927" cy="110464"/>
          </a:xfrm>
          <a:prstGeom prst="line">
            <a:avLst/>
          </a:prstGeom>
          <a:ln w="412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B8F79F6-2F41-456E-B96E-BE26CCA7206C}"/>
              </a:ext>
            </a:extLst>
          </p:cNvPr>
          <p:cNvCxnSpPr>
            <a:cxnSpLocks/>
          </p:cNvCxnSpPr>
          <p:nvPr/>
        </p:nvCxnSpPr>
        <p:spPr>
          <a:xfrm flipV="1">
            <a:off x="6864946" y="5144823"/>
            <a:ext cx="636984" cy="136922"/>
          </a:xfrm>
          <a:prstGeom prst="line">
            <a:avLst/>
          </a:prstGeom>
          <a:ln w="412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136" name="Group 192">
            <a:extLst>
              <a:ext uri="{FF2B5EF4-FFF2-40B4-BE49-F238E27FC236}">
                <a16:creationId xmlns:a16="http://schemas.microsoft.com/office/drawing/2014/main" id="{D52C8A9B-9F9F-4B56-B4BD-3AD80D2A4D9B}"/>
              </a:ext>
            </a:extLst>
          </p:cNvPr>
          <p:cNvGrpSpPr>
            <a:grpSpLocks/>
          </p:cNvGrpSpPr>
          <p:nvPr/>
        </p:nvGrpSpPr>
        <p:grpSpPr bwMode="auto">
          <a:xfrm>
            <a:off x="4842867" y="4135768"/>
            <a:ext cx="879409" cy="985242"/>
            <a:chOff x="6217967" y="5221863"/>
            <a:chExt cx="6459197" cy="7522106"/>
          </a:xfrm>
        </p:grpSpPr>
        <p:cxnSp>
          <p:nvCxnSpPr>
            <p:cNvPr id="195" name="Straight Connector 194">
              <a:extLst>
                <a:ext uri="{FF2B5EF4-FFF2-40B4-BE49-F238E27FC236}">
                  <a16:creationId xmlns:a16="http://schemas.microsoft.com/office/drawing/2014/main" id="{20A7D69B-26D2-46D1-A66F-4B15A39483CD}"/>
                </a:ext>
              </a:extLst>
            </p:cNvPr>
            <p:cNvCxnSpPr>
              <a:cxnSpLocks/>
            </p:cNvCxnSpPr>
            <p:nvPr/>
          </p:nvCxnSpPr>
          <p:spPr>
            <a:xfrm>
              <a:off x="10104660" y="6812641"/>
              <a:ext cx="13166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AD4114B6-76CA-47D7-A4EF-ECF0DE9B6586}"/>
                </a:ext>
              </a:extLst>
            </p:cNvPr>
            <p:cNvSpPr>
              <a:spLocks noRot="1" noChangeAspect="1" noMove="1" noResize="1" noEditPoints="1" noAdjustHandles="1" noChangeArrowheads="1" noChangeShapeType="1" noTextEdit="1"/>
            </p:cNvSpPr>
            <p:nvPr/>
          </p:nvSpPr>
          <p:spPr>
            <a:xfrm>
              <a:off x="6440409" y="10598257"/>
              <a:ext cx="1409587" cy="847812"/>
            </a:xfrm>
            <a:prstGeom prst="rect">
              <a:avLst/>
            </a:prstGeom>
            <a:blipFill>
              <a:blip r:embed="rId15"/>
              <a:stretch>
                <a:fillRect l="-1351" r="-6757" b="-6977"/>
              </a:stretch>
            </a:blipFill>
          </p:spPr>
          <p:txBody>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defRPr/>
              </a:pPr>
              <a:r>
                <a:rPr lang="en-US" sz="444">
                  <a:noFill/>
                </a:rPr>
                <a:t> </a:t>
              </a:r>
            </a:p>
          </p:txBody>
        </p:sp>
        <p:sp>
          <p:nvSpPr>
            <p:cNvPr id="198" name="Rectangle 197">
              <a:extLst>
                <a:ext uri="{FF2B5EF4-FFF2-40B4-BE49-F238E27FC236}">
                  <a16:creationId xmlns:a16="http://schemas.microsoft.com/office/drawing/2014/main" id="{4B616752-25C3-4298-9238-D51747DA93CC}"/>
                </a:ext>
              </a:extLst>
            </p:cNvPr>
            <p:cNvSpPr>
              <a:spLocks noRot="1" noChangeAspect="1" noMove="1" noResize="1" noEditPoints="1" noAdjustHandles="1" noChangeArrowheads="1" noChangeShapeType="1" noTextEdit="1"/>
            </p:cNvSpPr>
            <p:nvPr/>
          </p:nvSpPr>
          <p:spPr>
            <a:xfrm>
              <a:off x="6217967" y="7825834"/>
              <a:ext cx="1288616" cy="918045"/>
            </a:xfrm>
            <a:prstGeom prst="rect">
              <a:avLst/>
            </a:prstGeom>
            <a:blipFill>
              <a:blip r:embed="rId16"/>
              <a:stretch>
                <a:fillRect r="-13433"/>
              </a:stretch>
            </a:blipFill>
            <a:ln>
              <a:noFill/>
            </a:ln>
          </p:spPr>
          <p:txBody>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defRPr/>
              </a:pPr>
              <a:r>
                <a:rPr lang="en-US" sz="444">
                  <a:noFill/>
                </a:rPr>
                <a:t> </a:t>
              </a:r>
            </a:p>
          </p:txBody>
        </p:sp>
        <p:cxnSp>
          <p:nvCxnSpPr>
            <p:cNvPr id="199" name="Straight Connector 198">
              <a:extLst>
                <a:ext uri="{FF2B5EF4-FFF2-40B4-BE49-F238E27FC236}">
                  <a16:creationId xmlns:a16="http://schemas.microsoft.com/office/drawing/2014/main" id="{C3B00CCE-1628-4D73-957A-33BE0D523BE1}"/>
                </a:ext>
              </a:extLst>
            </p:cNvPr>
            <p:cNvCxnSpPr>
              <a:cxnSpLocks/>
            </p:cNvCxnSpPr>
            <p:nvPr/>
          </p:nvCxnSpPr>
          <p:spPr>
            <a:xfrm>
              <a:off x="10104660" y="11110266"/>
              <a:ext cx="13166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2D3312C7-4EBA-4861-A068-4587DCD9F189}"/>
                </a:ext>
              </a:extLst>
            </p:cNvPr>
            <p:cNvCxnSpPr>
              <a:cxnSpLocks/>
            </p:cNvCxnSpPr>
            <p:nvPr/>
          </p:nvCxnSpPr>
          <p:spPr>
            <a:xfrm>
              <a:off x="10104660" y="7383301"/>
              <a:ext cx="13166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3FB89CB-90E4-4C5E-802A-30A6C66D4510}"/>
                </a:ext>
              </a:extLst>
            </p:cNvPr>
            <p:cNvCxnSpPr>
              <a:cxnSpLocks/>
            </p:cNvCxnSpPr>
            <p:nvPr/>
          </p:nvCxnSpPr>
          <p:spPr>
            <a:xfrm>
              <a:off x="10097372" y="12418239"/>
              <a:ext cx="13166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E0E1D69C-BCF0-4DE1-BAD9-C8464FADDB61}"/>
                </a:ext>
              </a:extLst>
            </p:cNvPr>
            <p:cNvCxnSpPr>
              <a:cxnSpLocks/>
            </p:cNvCxnSpPr>
            <p:nvPr/>
          </p:nvCxnSpPr>
          <p:spPr>
            <a:xfrm>
              <a:off x="8010704" y="6577811"/>
              <a:ext cx="13141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61845F1-6AA4-48FE-AC30-B9246525A866}"/>
                </a:ext>
              </a:extLst>
            </p:cNvPr>
            <p:cNvCxnSpPr>
              <a:cxnSpLocks/>
            </p:cNvCxnSpPr>
            <p:nvPr/>
          </p:nvCxnSpPr>
          <p:spPr>
            <a:xfrm>
              <a:off x="8010704" y="11478923"/>
              <a:ext cx="13141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20D9A873-FD6D-4E89-9452-9CFB0023874B}"/>
                </a:ext>
              </a:extLst>
            </p:cNvPr>
            <p:cNvCxnSpPr/>
            <p:nvPr/>
          </p:nvCxnSpPr>
          <p:spPr>
            <a:xfrm>
              <a:off x="8666584" y="6711639"/>
              <a:ext cx="0" cy="4633455"/>
            </a:xfrm>
            <a:prstGeom prst="straightConnector1">
              <a:avLst/>
            </a:prstGeom>
            <a:ln w="508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26086323-BB36-460F-9EE1-998440191F2F}"/>
                </a:ext>
              </a:extLst>
            </p:cNvPr>
            <p:cNvSpPr>
              <a:spLocks noRot="1" noChangeAspect="1" noMove="1" noResize="1" noEditPoints="1" noAdjustHandles="1" noChangeArrowheads="1" noChangeShapeType="1" noTextEdit="1"/>
            </p:cNvSpPr>
            <p:nvPr/>
          </p:nvSpPr>
          <p:spPr>
            <a:xfrm>
              <a:off x="6761876" y="5626039"/>
              <a:ext cx="1452650" cy="847812"/>
            </a:xfrm>
            <a:prstGeom prst="rect">
              <a:avLst/>
            </a:prstGeom>
            <a:blipFill>
              <a:blip r:embed="rId17"/>
              <a:stretch>
                <a:fillRect l="-2667" r="-6667" b="-6977"/>
              </a:stretch>
            </a:blipFill>
          </p:spPr>
          <p:txBody>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defRPr/>
              </a:pPr>
              <a:r>
                <a:rPr lang="en-US" sz="444">
                  <a:noFill/>
                </a:rPr>
                <a:t> </a:t>
              </a:r>
            </a:p>
          </p:txBody>
        </p:sp>
        <p:cxnSp>
          <p:nvCxnSpPr>
            <p:cNvPr id="208" name="Straight Connector 207">
              <a:extLst>
                <a:ext uri="{FF2B5EF4-FFF2-40B4-BE49-F238E27FC236}">
                  <a16:creationId xmlns:a16="http://schemas.microsoft.com/office/drawing/2014/main" id="{0E8C264D-B6AF-423A-94B1-2C6111EF8058}"/>
                </a:ext>
              </a:extLst>
            </p:cNvPr>
            <p:cNvCxnSpPr>
              <a:cxnSpLocks/>
            </p:cNvCxnSpPr>
            <p:nvPr/>
          </p:nvCxnSpPr>
          <p:spPr>
            <a:xfrm>
              <a:off x="10104660" y="7517127"/>
              <a:ext cx="13166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5FC320FC-4B45-4030-8244-D74BE3C40CDE}"/>
                </a:ext>
              </a:extLst>
            </p:cNvPr>
            <p:cNvCxnSpPr>
              <a:cxnSpLocks/>
            </p:cNvCxnSpPr>
            <p:nvPr/>
          </p:nvCxnSpPr>
          <p:spPr>
            <a:xfrm>
              <a:off x="10104660" y="5570319"/>
              <a:ext cx="13166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54" name="Rectangle 209">
              <a:extLst>
                <a:ext uri="{FF2B5EF4-FFF2-40B4-BE49-F238E27FC236}">
                  <a16:creationId xmlns:a16="http://schemas.microsoft.com/office/drawing/2014/main" id="{17E7AF56-9056-409D-909A-12089B74856F}"/>
                </a:ext>
              </a:extLst>
            </p:cNvPr>
            <p:cNvSpPr>
              <a:spLocks noChangeArrowheads="1"/>
            </p:cNvSpPr>
            <p:nvPr/>
          </p:nvSpPr>
          <p:spPr bwMode="auto">
            <a:xfrm>
              <a:off x="7528845" y="8743879"/>
              <a:ext cx="3248612" cy="5384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r>
                <a:rPr lang="en-US" altLang="en-US" sz="333"/>
                <a:t>384230. 406 GHz</a:t>
              </a:r>
            </a:p>
          </p:txBody>
        </p:sp>
        <p:sp>
          <p:nvSpPr>
            <p:cNvPr id="212" name="Rectangle 211">
              <a:extLst>
                <a:ext uri="{FF2B5EF4-FFF2-40B4-BE49-F238E27FC236}">
                  <a16:creationId xmlns:a16="http://schemas.microsoft.com/office/drawing/2014/main" id="{DF1F8C12-87DE-4220-971C-2B6ED88B09A1}"/>
                </a:ext>
              </a:extLst>
            </p:cNvPr>
            <p:cNvSpPr>
              <a:spLocks noRot="1" noChangeAspect="1" noMove="1" noResize="1" noEditPoints="1" noAdjustHandles="1" noChangeArrowheads="1" noChangeShapeType="1" noTextEdit="1"/>
            </p:cNvSpPr>
            <p:nvPr/>
          </p:nvSpPr>
          <p:spPr>
            <a:xfrm>
              <a:off x="11413213" y="7395786"/>
              <a:ext cx="1250798" cy="587358"/>
            </a:xfrm>
            <a:prstGeom prst="rect">
              <a:avLst/>
            </a:prstGeom>
            <a:blipFill>
              <a:blip r:embed="rId18"/>
              <a:stretch>
                <a:fillRect/>
              </a:stretch>
            </a:blipFill>
          </p:spPr>
          <p:txBody>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defRPr/>
              </a:pPr>
              <a:r>
                <a:rPr lang="en-US" sz="444">
                  <a:noFill/>
                </a:rPr>
                <a:t> </a:t>
              </a:r>
            </a:p>
          </p:txBody>
        </p:sp>
        <p:sp>
          <p:nvSpPr>
            <p:cNvPr id="213" name="Rectangle 212">
              <a:extLst>
                <a:ext uri="{FF2B5EF4-FFF2-40B4-BE49-F238E27FC236}">
                  <a16:creationId xmlns:a16="http://schemas.microsoft.com/office/drawing/2014/main" id="{098AE783-C954-44D9-9A44-9432B8751DD5}"/>
                </a:ext>
              </a:extLst>
            </p:cNvPr>
            <p:cNvSpPr>
              <a:spLocks noRot="1" noChangeAspect="1" noMove="1" noResize="1" noEditPoints="1" noAdjustHandles="1" noChangeArrowheads="1" noChangeShapeType="1" noTextEdit="1"/>
            </p:cNvSpPr>
            <p:nvPr/>
          </p:nvSpPr>
          <p:spPr>
            <a:xfrm>
              <a:off x="11418513" y="7009420"/>
              <a:ext cx="1250798" cy="587358"/>
            </a:xfrm>
            <a:prstGeom prst="rect">
              <a:avLst/>
            </a:prstGeom>
            <a:blipFill>
              <a:blip r:embed="rId19"/>
              <a:stretch>
                <a:fillRect/>
              </a:stretch>
            </a:blipFill>
          </p:spPr>
          <p:txBody>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defRPr/>
              </a:pPr>
              <a:r>
                <a:rPr lang="en-US" sz="444">
                  <a:noFill/>
                </a:rPr>
                <a:t> </a:t>
              </a:r>
            </a:p>
          </p:txBody>
        </p:sp>
        <p:sp>
          <p:nvSpPr>
            <p:cNvPr id="214" name="Rectangle 213">
              <a:extLst>
                <a:ext uri="{FF2B5EF4-FFF2-40B4-BE49-F238E27FC236}">
                  <a16:creationId xmlns:a16="http://schemas.microsoft.com/office/drawing/2014/main" id="{22F11DD4-1E85-4AB1-989B-5C89C8E99D4B}"/>
                </a:ext>
              </a:extLst>
            </p:cNvPr>
            <p:cNvSpPr>
              <a:spLocks noRot="1" noChangeAspect="1" noMove="1" noResize="1" noEditPoints="1" noAdjustHandles="1" noChangeArrowheads="1" noChangeShapeType="1" noTextEdit="1"/>
            </p:cNvSpPr>
            <p:nvPr/>
          </p:nvSpPr>
          <p:spPr>
            <a:xfrm>
              <a:off x="11426364" y="6510823"/>
              <a:ext cx="1250798" cy="587358"/>
            </a:xfrm>
            <a:prstGeom prst="rect">
              <a:avLst/>
            </a:prstGeom>
            <a:blipFill>
              <a:blip r:embed="rId20"/>
              <a:stretch>
                <a:fillRect/>
              </a:stretch>
            </a:blipFill>
          </p:spPr>
          <p:txBody>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defRPr/>
              </a:pPr>
              <a:r>
                <a:rPr lang="en-US" sz="444">
                  <a:noFill/>
                </a:rPr>
                <a:t> </a:t>
              </a:r>
            </a:p>
          </p:txBody>
        </p:sp>
        <p:sp>
          <p:nvSpPr>
            <p:cNvPr id="216" name="Rectangle 215">
              <a:extLst>
                <a:ext uri="{FF2B5EF4-FFF2-40B4-BE49-F238E27FC236}">
                  <a16:creationId xmlns:a16="http://schemas.microsoft.com/office/drawing/2014/main" id="{4387EE84-06D0-42AA-BAE9-D016BC1E5BC4}"/>
                </a:ext>
              </a:extLst>
            </p:cNvPr>
            <p:cNvSpPr>
              <a:spLocks noRot="1" noChangeAspect="1" noMove="1" noResize="1" noEditPoints="1" noAdjustHandles="1" noChangeArrowheads="1" noChangeShapeType="1" noTextEdit="1"/>
            </p:cNvSpPr>
            <p:nvPr/>
          </p:nvSpPr>
          <p:spPr>
            <a:xfrm>
              <a:off x="11426364" y="5221863"/>
              <a:ext cx="1250798" cy="587358"/>
            </a:xfrm>
            <a:prstGeom prst="rect">
              <a:avLst/>
            </a:prstGeom>
            <a:blipFill>
              <a:blip r:embed="rId21"/>
              <a:stretch>
                <a:fillRect/>
              </a:stretch>
            </a:blipFill>
          </p:spPr>
          <p:txBody>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defRPr/>
              </a:pPr>
              <a:r>
                <a:rPr lang="en-US" sz="444">
                  <a:noFill/>
                </a:rPr>
                <a:t> </a:t>
              </a:r>
            </a:p>
          </p:txBody>
        </p:sp>
        <p:sp>
          <p:nvSpPr>
            <p:cNvPr id="217" name="Rectangle 216">
              <a:extLst>
                <a:ext uri="{FF2B5EF4-FFF2-40B4-BE49-F238E27FC236}">
                  <a16:creationId xmlns:a16="http://schemas.microsoft.com/office/drawing/2014/main" id="{04439E5E-406D-4166-84AC-539A32D69C80}"/>
                </a:ext>
              </a:extLst>
            </p:cNvPr>
            <p:cNvSpPr>
              <a:spLocks noRot="1" noChangeAspect="1" noMove="1" noResize="1" noEditPoints="1" noAdjustHandles="1" noChangeArrowheads="1" noChangeShapeType="1" noTextEdit="1"/>
            </p:cNvSpPr>
            <p:nvPr/>
          </p:nvSpPr>
          <p:spPr>
            <a:xfrm>
              <a:off x="11426366" y="10806986"/>
              <a:ext cx="1250798" cy="587358"/>
            </a:xfrm>
            <a:prstGeom prst="rect">
              <a:avLst/>
            </a:prstGeom>
            <a:blipFill>
              <a:blip r:embed="rId22"/>
              <a:stretch>
                <a:fillRect/>
              </a:stretch>
            </a:blipFill>
          </p:spPr>
          <p:txBody>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defRPr/>
              </a:pPr>
              <a:r>
                <a:rPr lang="en-US" sz="444">
                  <a:noFill/>
                </a:rPr>
                <a:t> </a:t>
              </a:r>
            </a:p>
          </p:txBody>
        </p:sp>
        <p:sp>
          <p:nvSpPr>
            <p:cNvPr id="223" name="Rectangle 222">
              <a:extLst>
                <a:ext uri="{FF2B5EF4-FFF2-40B4-BE49-F238E27FC236}">
                  <a16:creationId xmlns:a16="http://schemas.microsoft.com/office/drawing/2014/main" id="{39544298-FE1C-4E30-837C-02575A44FAB9}"/>
                </a:ext>
              </a:extLst>
            </p:cNvPr>
            <p:cNvSpPr>
              <a:spLocks noRot="1" noChangeAspect="1" noMove="1" noResize="1" noEditPoints="1" noAdjustHandles="1" noChangeArrowheads="1" noChangeShapeType="1" noTextEdit="1"/>
            </p:cNvSpPr>
            <p:nvPr/>
          </p:nvSpPr>
          <p:spPr>
            <a:xfrm>
              <a:off x="11426364" y="12156611"/>
              <a:ext cx="1250798" cy="587358"/>
            </a:xfrm>
            <a:prstGeom prst="rect">
              <a:avLst/>
            </a:prstGeom>
            <a:blipFill>
              <a:blip r:embed="rId23"/>
              <a:stretch>
                <a:fillRect/>
              </a:stretch>
            </a:blipFill>
          </p:spPr>
          <p:txBody>
            <a:bodyP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defRPr/>
              </a:pPr>
              <a:r>
                <a:rPr lang="en-US" sz="444">
                  <a:noFill/>
                </a:rPr>
                <a:t> </a:t>
              </a:r>
            </a:p>
          </p:txBody>
        </p:sp>
        <p:cxnSp>
          <p:nvCxnSpPr>
            <p:cNvPr id="224" name="Straight Connector 223">
              <a:extLst>
                <a:ext uri="{FF2B5EF4-FFF2-40B4-BE49-F238E27FC236}">
                  <a16:creationId xmlns:a16="http://schemas.microsoft.com/office/drawing/2014/main" id="{CFEE5C57-4FFF-4B9F-AC94-31944BF3721A}"/>
                </a:ext>
              </a:extLst>
            </p:cNvPr>
            <p:cNvCxnSpPr/>
            <p:nvPr/>
          </p:nvCxnSpPr>
          <p:spPr>
            <a:xfrm flipV="1">
              <a:off x="9324891" y="11135517"/>
              <a:ext cx="772480" cy="34340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88E10FAB-8156-4989-AA7E-04B31A20ECE4}"/>
                </a:ext>
              </a:extLst>
            </p:cNvPr>
            <p:cNvCxnSpPr>
              <a:cxnSpLocks/>
            </p:cNvCxnSpPr>
            <p:nvPr/>
          </p:nvCxnSpPr>
          <p:spPr>
            <a:xfrm>
              <a:off x="9334608" y="11476397"/>
              <a:ext cx="762763" cy="94184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862B61EE-6402-407E-AFDE-9EABEE794463}"/>
                </a:ext>
              </a:extLst>
            </p:cNvPr>
            <p:cNvCxnSpPr>
              <a:cxnSpLocks/>
            </p:cNvCxnSpPr>
            <p:nvPr/>
          </p:nvCxnSpPr>
          <p:spPr>
            <a:xfrm flipV="1">
              <a:off x="9324891" y="5570319"/>
              <a:ext cx="772480" cy="9999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0DA24E0-FBFF-4D01-BB3D-055BFFCAE3B3}"/>
                </a:ext>
              </a:extLst>
            </p:cNvPr>
            <p:cNvCxnSpPr>
              <a:cxnSpLocks/>
            </p:cNvCxnSpPr>
            <p:nvPr/>
          </p:nvCxnSpPr>
          <p:spPr>
            <a:xfrm>
              <a:off x="9324891" y="6580337"/>
              <a:ext cx="840497" cy="23230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5CB7A227-AA87-4E50-A2E9-C0CF30B530EC}"/>
                </a:ext>
              </a:extLst>
            </p:cNvPr>
            <p:cNvCxnSpPr>
              <a:cxnSpLocks/>
            </p:cNvCxnSpPr>
            <p:nvPr/>
          </p:nvCxnSpPr>
          <p:spPr>
            <a:xfrm>
              <a:off x="9324891" y="6585387"/>
              <a:ext cx="779769" cy="79791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EDD30C3-8441-43F5-A81C-9484B4ACF2D8}"/>
                </a:ext>
              </a:extLst>
            </p:cNvPr>
            <p:cNvCxnSpPr>
              <a:cxnSpLocks/>
            </p:cNvCxnSpPr>
            <p:nvPr/>
          </p:nvCxnSpPr>
          <p:spPr>
            <a:xfrm>
              <a:off x="9324891" y="6587911"/>
              <a:ext cx="779769" cy="94184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 name="Oval 14385">
            <a:extLst>
              <a:ext uri="{FF2B5EF4-FFF2-40B4-BE49-F238E27FC236}">
                <a16:creationId xmlns:a16="http://schemas.microsoft.com/office/drawing/2014/main" id="{48909608-3B93-40AF-A0D7-350ADA088C07}"/>
              </a:ext>
            </a:extLst>
          </p:cNvPr>
          <p:cNvSpPr/>
          <p:nvPr/>
        </p:nvSpPr>
        <p:spPr>
          <a:xfrm>
            <a:off x="9472084" y="3653896"/>
            <a:ext cx="70445" cy="750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lgn="ctr">
              <a:defRPr/>
            </a:pPr>
            <a:endParaRPr lang="en-US" sz="444"/>
          </a:p>
        </p:txBody>
      </p:sp>
      <p:sp>
        <p:nvSpPr>
          <p:cNvPr id="232" name="Oval 231">
            <a:extLst>
              <a:ext uri="{FF2B5EF4-FFF2-40B4-BE49-F238E27FC236}">
                <a16:creationId xmlns:a16="http://schemas.microsoft.com/office/drawing/2014/main" id="{F571BE67-1E4E-4F34-93B6-77ECF5ECF629}"/>
              </a:ext>
            </a:extLst>
          </p:cNvPr>
          <p:cNvSpPr/>
          <p:nvPr/>
        </p:nvSpPr>
        <p:spPr>
          <a:xfrm>
            <a:off x="9472745" y="4139076"/>
            <a:ext cx="70776" cy="7507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1pPr>
            <a:lvl2pPr marL="544093" indent="-430708"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2pPr>
            <a:lvl3pPr marL="1088187" indent="-861416"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3pPr>
            <a:lvl4pPr marL="1632674" indent="-1292517"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4pPr>
            <a:lvl5pPr marL="2176767" indent="-1723225" algn="l" defTabSz="1088187" rtl="0" eaLnBrk="0" fontAlgn="base" hangingPunct="0">
              <a:spcBef>
                <a:spcPct val="0"/>
              </a:spcBef>
              <a:spcAft>
                <a:spcPct val="0"/>
              </a:spcAft>
              <a:defRPr sz="2133" kern="1200">
                <a:solidFill>
                  <a:schemeClr val="tx1"/>
                </a:solidFill>
                <a:latin typeface="Calibri" panose="020F0502020204030204" pitchFamily="34" charset="0"/>
                <a:ea typeface="+mn-ea"/>
                <a:cs typeface="+mn-cs"/>
              </a:defRPr>
            </a:lvl5pPr>
            <a:lvl6pPr marL="566928" algn="l" defTabSz="226771" rtl="0" eaLnBrk="1" latinLnBrk="0" hangingPunct="1">
              <a:defRPr sz="2133" kern="1200">
                <a:solidFill>
                  <a:schemeClr val="tx1"/>
                </a:solidFill>
                <a:latin typeface="Calibri" panose="020F0502020204030204" pitchFamily="34" charset="0"/>
                <a:ea typeface="+mn-ea"/>
                <a:cs typeface="+mn-cs"/>
              </a:defRPr>
            </a:lvl6pPr>
            <a:lvl7pPr marL="680314" algn="l" defTabSz="226771" rtl="0" eaLnBrk="1" latinLnBrk="0" hangingPunct="1">
              <a:defRPr sz="2133" kern="1200">
                <a:solidFill>
                  <a:schemeClr val="tx1"/>
                </a:solidFill>
                <a:latin typeface="Calibri" panose="020F0502020204030204" pitchFamily="34" charset="0"/>
                <a:ea typeface="+mn-ea"/>
                <a:cs typeface="+mn-cs"/>
              </a:defRPr>
            </a:lvl7pPr>
            <a:lvl8pPr marL="793699" algn="l" defTabSz="226771" rtl="0" eaLnBrk="1" latinLnBrk="0" hangingPunct="1">
              <a:defRPr sz="2133" kern="1200">
                <a:solidFill>
                  <a:schemeClr val="tx1"/>
                </a:solidFill>
                <a:latin typeface="Calibri" panose="020F0502020204030204" pitchFamily="34" charset="0"/>
                <a:ea typeface="+mn-ea"/>
                <a:cs typeface="+mn-cs"/>
              </a:defRPr>
            </a:lvl8pPr>
            <a:lvl9pPr marL="907085" algn="l" defTabSz="226771" rtl="0" eaLnBrk="1" latinLnBrk="0" hangingPunct="1">
              <a:defRPr sz="2133" kern="1200">
                <a:solidFill>
                  <a:schemeClr val="tx1"/>
                </a:solidFill>
                <a:latin typeface="Calibri" panose="020F0502020204030204" pitchFamily="34" charset="0"/>
                <a:ea typeface="+mn-ea"/>
                <a:cs typeface="+mn-cs"/>
              </a:defRPr>
            </a:lvl9pPr>
          </a:lstStyle>
          <a:p>
            <a:pPr algn="ctr">
              <a:defRPr/>
            </a:pPr>
            <a:endParaRPr lang="en-US" sz="444"/>
          </a:p>
        </p:txBody>
      </p:sp>
      <p:pic>
        <p:nvPicPr>
          <p:cNvPr id="3139" name="Picture 14388" descr="Chart, scatter chart&#10;&#10;Description automatically generated">
            <a:extLst>
              <a:ext uri="{FF2B5EF4-FFF2-40B4-BE49-F238E27FC236}">
                <a16:creationId xmlns:a16="http://schemas.microsoft.com/office/drawing/2014/main" id="{2630EDBA-E68F-4A26-9EA5-6BD1F47DE74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578989" y="3545748"/>
            <a:ext cx="1863990" cy="120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0" name="TextBox 5">
            <a:extLst>
              <a:ext uri="{FF2B5EF4-FFF2-40B4-BE49-F238E27FC236}">
                <a16:creationId xmlns:a16="http://schemas.microsoft.com/office/drawing/2014/main" id="{65C5F746-F180-4413-BAB5-3B2290335A84}"/>
              </a:ext>
            </a:extLst>
          </p:cNvPr>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435042" y="3622146"/>
            <a:ext cx="1299104" cy="31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1" name="TextBox 108">
            <a:extLst>
              <a:ext uri="{FF2B5EF4-FFF2-40B4-BE49-F238E27FC236}">
                <a16:creationId xmlns:a16="http://schemas.microsoft.com/office/drawing/2014/main" id="{34D55838-4E0E-400B-B99C-E1B5304310A5}"/>
              </a:ext>
            </a:extLst>
          </p:cNvPr>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435042" y="4098396"/>
            <a:ext cx="1299104"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910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46BC-4AF3-4A74-B2F6-CBBA0E40C560}"/>
              </a:ext>
            </a:extLst>
          </p:cNvPr>
          <p:cNvSpPr>
            <a:spLocks noGrp="1"/>
          </p:cNvSpPr>
          <p:nvPr>
            <p:ph type="title"/>
          </p:nvPr>
        </p:nvSpPr>
        <p:spPr/>
        <p:txBody>
          <a:bodyPr/>
          <a:lstStyle/>
          <a:p>
            <a:r>
              <a:rPr lang="en-US" dirty="0"/>
              <a:t>Why is Frequency Stabilization Needed?</a:t>
            </a:r>
          </a:p>
        </p:txBody>
      </p:sp>
      <p:sp>
        <p:nvSpPr>
          <p:cNvPr id="3" name="Content Placeholder 2">
            <a:extLst>
              <a:ext uri="{FF2B5EF4-FFF2-40B4-BE49-F238E27FC236}">
                <a16:creationId xmlns:a16="http://schemas.microsoft.com/office/drawing/2014/main" id="{F6492151-1028-47EC-AB7B-8605D02E7D14}"/>
              </a:ext>
            </a:extLst>
          </p:cNvPr>
          <p:cNvSpPr>
            <a:spLocks noGrp="1"/>
          </p:cNvSpPr>
          <p:nvPr>
            <p:ph idx="1"/>
          </p:nvPr>
        </p:nvSpPr>
        <p:spPr/>
        <p:txBody>
          <a:bodyPr/>
          <a:lstStyle/>
          <a:p>
            <a:r>
              <a:rPr lang="en-US" dirty="0"/>
              <a:t>Nuclear </a:t>
            </a:r>
            <a:r>
              <a:rPr lang="en-US" dirty="0" err="1"/>
              <a:t>phys</a:t>
            </a:r>
            <a:r>
              <a:rPr lang="en-US" dirty="0"/>
              <a:t> background</a:t>
            </a:r>
          </a:p>
        </p:txBody>
      </p:sp>
    </p:spTree>
    <p:extLst>
      <p:ext uri="{BB962C8B-B14F-4D97-AF65-F5344CB8AC3E}">
        <p14:creationId xmlns:p14="http://schemas.microsoft.com/office/powerpoint/2010/main" val="221725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46BC-4AF3-4A74-B2F6-CBBA0E40C560}"/>
              </a:ext>
            </a:extLst>
          </p:cNvPr>
          <p:cNvSpPr>
            <a:spLocks noGrp="1"/>
          </p:cNvSpPr>
          <p:nvPr>
            <p:ph type="title"/>
          </p:nvPr>
        </p:nvSpPr>
        <p:spPr/>
        <p:txBody>
          <a:bodyPr/>
          <a:lstStyle/>
          <a:p>
            <a:r>
              <a:rPr lang="en-US" dirty="0"/>
              <a:t>Why is Frequency Stabilization Needed?</a:t>
            </a:r>
          </a:p>
        </p:txBody>
      </p:sp>
      <p:sp>
        <p:nvSpPr>
          <p:cNvPr id="3" name="Content Placeholder 2">
            <a:extLst>
              <a:ext uri="{FF2B5EF4-FFF2-40B4-BE49-F238E27FC236}">
                <a16:creationId xmlns:a16="http://schemas.microsoft.com/office/drawing/2014/main" id="{F6492151-1028-47EC-AB7B-8605D02E7D14}"/>
              </a:ext>
            </a:extLst>
          </p:cNvPr>
          <p:cNvSpPr>
            <a:spLocks noGrp="1"/>
          </p:cNvSpPr>
          <p:nvPr>
            <p:ph idx="1"/>
          </p:nvPr>
        </p:nvSpPr>
        <p:spPr/>
        <p:txBody>
          <a:bodyPr/>
          <a:lstStyle/>
          <a:p>
            <a:r>
              <a:rPr lang="en-US" dirty="0"/>
              <a:t>Laser Drift</a:t>
            </a:r>
          </a:p>
        </p:txBody>
      </p:sp>
      <p:grpSp>
        <p:nvGrpSpPr>
          <p:cNvPr id="4" name="Group 6">
            <a:extLst>
              <a:ext uri="{FF2B5EF4-FFF2-40B4-BE49-F238E27FC236}">
                <a16:creationId xmlns:a16="http://schemas.microsoft.com/office/drawing/2014/main" id="{85A56663-48D6-4F7B-86C4-0D8A55F32053}"/>
              </a:ext>
            </a:extLst>
          </p:cNvPr>
          <p:cNvGrpSpPr>
            <a:grpSpLocks/>
          </p:cNvGrpSpPr>
          <p:nvPr/>
        </p:nvGrpSpPr>
        <p:grpSpPr bwMode="auto">
          <a:xfrm>
            <a:off x="1781638" y="3659518"/>
            <a:ext cx="1232628" cy="823516"/>
            <a:chOff x="1263660" y="17588007"/>
            <a:chExt cx="7539400" cy="4540569"/>
          </a:xfrm>
        </p:grpSpPr>
        <p:cxnSp>
          <p:nvCxnSpPr>
            <p:cNvPr id="5" name="Straight Connector 4">
              <a:extLst>
                <a:ext uri="{FF2B5EF4-FFF2-40B4-BE49-F238E27FC236}">
                  <a16:creationId xmlns:a16="http://schemas.microsoft.com/office/drawing/2014/main" id="{537B73C4-E4FB-46C7-8AC2-246C47D6D647}"/>
                </a:ext>
              </a:extLst>
            </p:cNvPr>
            <p:cNvCxnSpPr>
              <a:cxnSpLocks/>
            </p:cNvCxnSpPr>
            <p:nvPr/>
          </p:nvCxnSpPr>
          <p:spPr>
            <a:xfrm>
              <a:off x="7049194" y="18461473"/>
              <a:ext cx="0" cy="1890993"/>
            </a:xfrm>
            <a:prstGeom prst="line">
              <a:avLst/>
            </a:prstGeom>
            <a:noFill/>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87FE935-EC44-40B7-92D3-D57E1CA910D7}"/>
                </a:ext>
              </a:extLst>
            </p:cNvPr>
            <p:cNvCxnSpPr>
              <a:cxnSpLocks/>
            </p:cNvCxnSpPr>
            <p:nvPr/>
          </p:nvCxnSpPr>
          <p:spPr>
            <a:xfrm flipV="1">
              <a:off x="7024919" y="18461473"/>
              <a:ext cx="1140924" cy="0"/>
            </a:xfrm>
            <a:prstGeom prst="straightConnector1">
              <a:avLst/>
            </a:prstGeom>
            <a:noFill/>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5BF607A-ADDB-4D3E-8420-837E95D8856A}"/>
                </a:ext>
              </a:extLst>
            </p:cNvPr>
            <p:cNvSpPr/>
            <p:nvPr/>
          </p:nvSpPr>
          <p:spPr>
            <a:xfrm rot="8987315">
              <a:off x="6337128" y="18277298"/>
              <a:ext cx="1037754" cy="324587"/>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17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54">
                <a:defRPr/>
              </a:pPr>
              <a:endParaRPr lang="en-US">
                <a:solidFill>
                  <a:srgbClr val="0033A0"/>
                </a:solidFill>
              </a:endParaRPr>
            </a:p>
          </p:txBody>
        </p:sp>
        <p:cxnSp>
          <p:nvCxnSpPr>
            <p:cNvPr id="8" name="Straight Connector 7">
              <a:extLst>
                <a:ext uri="{FF2B5EF4-FFF2-40B4-BE49-F238E27FC236}">
                  <a16:creationId xmlns:a16="http://schemas.microsoft.com/office/drawing/2014/main" id="{96BBA52D-6117-40EF-A1AB-158E52B50B29}"/>
                </a:ext>
              </a:extLst>
            </p:cNvPr>
            <p:cNvCxnSpPr>
              <a:cxnSpLocks/>
              <a:endCxn id="12" idx="0"/>
            </p:cNvCxnSpPr>
            <p:nvPr/>
          </p:nvCxnSpPr>
          <p:spPr>
            <a:xfrm>
              <a:off x="4674293" y="20284995"/>
              <a:ext cx="2372878" cy="3647"/>
            </a:xfrm>
            <a:prstGeom prst="line">
              <a:avLst/>
            </a:prstGeom>
            <a:noFill/>
            <a:ln w="1270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995A28E-104D-4485-B0B5-259363FD1825}"/>
                </a:ext>
              </a:extLst>
            </p:cNvPr>
            <p:cNvSpPr/>
            <p:nvPr/>
          </p:nvSpPr>
          <p:spPr>
            <a:xfrm>
              <a:off x="1263660" y="17588007"/>
              <a:ext cx="7539400" cy="4540569"/>
            </a:xfrm>
            <a:prstGeom prst="rect">
              <a:avLst/>
            </a:prstGeom>
            <a:noFill/>
            <a:ln w="10160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54">
                <a:defRPr/>
              </a:pPr>
              <a:endParaRPr lang="en-US">
                <a:solidFill>
                  <a:srgbClr val="0033A0"/>
                </a:solidFill>
              </a:endParaRPr>
            </a:p>
          </p:txBody>
        </p:sp>
        <p:sp>
          <p:nvSpPr>
            <p:cNvPr id="10" name="Rectangle 9">
              <a:extLst>
                <a:ext uri="{FF2B5EF4-FFF2-40B4-BE49-F238E27FC236}">
                  <a16:creationId xmlns:a16="http://schemas.microsoft.com/office/drawing/2014/main" id="{714D58B1-CA9E-444A-B806-D2FD7A1CF2FD}"/>
                </a:ext>
              </a:extLst>
            </p:cNvPr>
            <p:cNvSpPr/>
            <p:nvPr/>
          </p:nvSpPr>
          <p:spPr>
            <a:xfrm>
              <a:off x="1633853" y="19285705"/>
              <a:ext cx="2172610" cy="1996757"/>
            </a:xfrm>
            <a:prstGeom prst="rect">
              <a:avLst/>
            </a:prstGeom>
            <a:solidFill>
              <a:schemeClr val="accent4"/>
            </a:solidFill>
            <a:ln w="1016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54">
                <a:defRPr/>
              </a:pPr>
              <a:endParaRPr lang="en-US" dirty="0">
                <a:solidFill>
                  <a:srgbClr val="0033A0"/>
                </a:solidFill>
              </a:endParaRPr>
            </a:p>
          </p:txBody>
        </p:sp>
        <p:sp>
          <p:nvSpPr>
            <p:cNvPr id="11" name="Oval 10">
              <a:extLst>
                <a:ext uri="{FF2B5EF4-FFF2-40B4-BE49-F238E27FC236}">
                  <a16:creationId xmlns:a16="http://schemas.microsoft.com/office/drawing/2014/main" id="{B4875555-485E-47B6-A8F6-F4FC30073B0F}"/>
                </a:ext>
              </a:extLst>
            </p:cNvPr>
            <p:cNvSpPr/>
            <p:nvPr/>
          </p:nvSpPr>
          <p:spPr>
            <a:xfrm>
              <a:off x="4552918" y="19249235"/>
              <a:ext cx="248818" cy="1998580"/>
            </a:xfrm>
            <a:prstGeom prst="ellipse">
              <a:avLst/>
            </a:prstGeom>
            <a:solidFill>
              <a:schemeClr val="accent4">
                <a:lumMod val="40000"/>
                <a:lumOff val="60000"/>
                <a:alpha val="40305"/>
              </a:schemeClr>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75" dirty="0"/>
            </a:p>
          </p:txBody>
        </p:sp>
        <p:sp>
          <p:nvSpPr>
            <p:cNvPr id="12" name="Rectangle 11">
              <a:extLst>
                <a:ext uri="{FF2B5EF4-FFF2-40B4-BE49-F238E27FC236}">
                  <a16:creationId xmlns:a16="http://schemas.microsoft.com/office/drawing/2014/main" id="{1D4F79B1-F515-4AA4-B171-26C1AB162728}"/>
                </a:ext>
              </a:extLst>
            </p:cNvPr>
            <p:cNvSpPr/>
            <p:nvPr/>
          </p:nvSpPr>
          <p:spPr>
            <a:xfrm rot="19768276">
              <a:off x="6353312" y="20264937"/>
              <a:ext cx="1541461" cy="348292"/>
            </a:xfrm>
            <a:prstGeom prst="rect">
              <a:avLst/>
            </a:prstGeom>
            <a:pattFill prst="wdDnDiag">
              <a:fgClr>
                <a:schemeClr val="accent5"/>
              </a:fgClr>
              <a:bgClr>
                <a:schemeClr val="bg1"/>
              </a:bgClr>
            </a:pattFill>
            <a:ln w="317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54">
                <a:defRPr/>
              </a:pPr>
              <a:endParaRPr lang="en-US">
                <a:solidFill>
                  <a:srgbClr val="0033A0"/>
                </a:solidFill>
              </a:endParaRPr>
            </a:p>
          </p:txBody>
        </p:sp>
        <p:cxnSp>
          <p:nvCxnSpPr>
            <p:cNvPr id="13" name="Straight Connector 12">
              <a:extLst>
                <a:ext uri="{FF2B5EF4-FFF2-40B4-BE49-F238E27FC236}">
                  <a16:creationId xmlns:a16="http://schemas.microsoft.com/office/drawing/2014/main" id="{6734FC32-7A6F-4908-AEE9-00DEC5564BAE}"/>
                </a:ext>
              </a:extLst>
            </p:cNvPr>
            <p:cNvCxnSpPr>
              <a:cxnSpLocks/>
            </p:cNvCxnSpPr>
            <p:nvPr/>
          </p:nvCxnSpPr>
          <p:spPr>
            <a:xfrm flipV="1">
              <a:off x="1672289" y="20284995"/>
              <a:ext cx="3002004" cy="0"/>
            </a:xfrm>
            <a:prstGeom prst="line">
              <a:avLst/>
            </a:prstGeom>
            <a:noFill/>
            <a:ln w="12700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TextBox 236">
              <a:extLst>
                <a:ext uri="{FF2B5EF4-FFF2-40B4-BE49-F238E27FC236}">
                  <a16:creationId xmlns:a16="http://schemas.microsoft.com/office/drawing/2014/main" id="{5ED47703-3E6B-4C98-B646-F24468F0100D}"/>
                </a:ext>
              </a:extLst>
            </p:cNvPr>
            <p:cNvSpPr txBox="1">
              <a:spLocks noChangeArrowheads="1"/>
            </p:cNvSpPr>
            <p:nvPr/>
          </p:nvSpPr>
          <p:spPr bwMode="auto">
            <a:xfrm>
              <a:off x="4348829" y="21246168"/>
              <a:ext cx="2036473" cy="8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417"/>
                <a:t>Lens</a:t>
              </a:r>
            </a:p>
          </p:txBody>
        </p:sp>
        <p:sp>
          <p:nvSpPr>
            <p:cNvPr id="15" name="TextBox 237">
              <a:extLst>
                <a:ext uri="{FF2B5EF4-FFF2-40B4-BE49-F238E27FC236}">
                  <a16:creationId xmlns:a16="http://schemas.microsoft.com/office/drawing/2014/main" id="{79BF9237-DEBF-4FEB-8748-9C55B91AB113}"/>
                </a:ext>
              </a:extLst>
            </p:cNvPr>
            <p:cNvSpPr txBox="1">
              <a:spLocks noChangeArrowheads="1"/>
            </p:cNvSpPr>
            <p:nvPr/>
          </p:nvSpPr>
          <p:spPr bwMode="auto">
            <a:xfrm>
              <a:off x="2032923" y="19616248"/>
              <a:ext cx="2036473" cy="121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417"/>
                <a:t>Laser Diode</a:t>
              </a:r>
            </a:p>
          </p:txBody>
        </p:sp>
        <p:sp>
          <p:nvSpPr>
            <p:cNvPr id="16" name="TextBox 238">
              <a:extLst>
                <a:ext uri="{FF2B5EF4-FFF2-40B4-BE49-F238E27FC236}">
                  <a16:creationId xmlns:a16="http://schemas.microsoft.com/office/drawing/2014/main" id="{AF63F7C6-5D3F-4414-96EB-BE46824C81A5}"/>
                </a:ext>
              </a:extLst>
            </p:cNvPr>
            <p:cNvSpPr txBox="1">
              <a:spLocks noChangeArrowheads="1"/>
            </p:cNvSpPr>
            <p:nvPr/>
          </p:nvSpPr>
          <p:spPr bwMode="auto">
            <a:xfrm>
              <a:off x="5481781" y="17998442"/>
              <a:ext cx="2036473" cy="8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417"/>
                <a:t>Mirror</a:t>
              </a:r>
            </a:p>
          </p:txBody>
        </p:sp>
      </p:grpSp>
    </p:spTree>
    <p:extLst>
      <p:ext uri="{BB962C8B-B14F-4D97-AF65-F5344CB8AC3E}">
        <p14:creationId xmlns:p14="http://schemas.microsoft.com/office/powerpoint/2010/main" val="449803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46BC-4AF3-4A74-B2F6-CBBA0E40C5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492151-1028-47EC-AB7B-8605D02E7D1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773022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46BC-4AF3-4A74-B2F6-CBBA0E40C5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492151-1028-47EC-AB7B-8605D02E7D1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78570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46BC-4AF3-4A74-B2F6-CBBA0E40C5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492151-1028-47EC-AB7B-8605D02E7D1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2406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46BC-4AF3-4A74-B2F6-CBBA0E40C5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492151-1028-47EC-AB7B-8605D02E7D1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75240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46BC-4AF3-4A74-B2F6-CBBA0E40C5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492151-1028-47EC-AB7B-8605D02E7D1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13360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46BC-4AF3-4A74-B2F6-CBBA0E40C5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492151-1028-47EC-AB7B-8605D02E7D1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947841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2">
      <a:dk1>
        <a:srgbClr val="000000"/>
      </a:dk1>
      <a:lt1>
        <a:srgbClr val="FFFFFF"/>
      </a:lt1>
      <a:dk2>
        <a:srgbClr val="1F497D"/>
      </a:dk2>
      <a:lt2>
        <a:srgbClr val="EEECE1"/>
      </a:lt2>
      <a:accent1>
        <a:srgbClr val="0834A3"/>
      </a:accent1>
      <a:accent2>
        <a:srgbClr val="FBFBFB"/>
      </a:accent2>
      <a:accent3>
        <a:srgbClr val="F26CA7"/>
      </a:accent3>
      <a:accent4>
        <a:srgbClr val="79A9D1"/>
      </a:accent4>
      <a:accent5>
        <a:srgbClr val="7D8CA3"/>
      </a:accent5>
      <a:accent6>
        <a:srgbClr val="7D8CA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843</Words>
  <Application>Microsoft Office PowerPoint</Application>
  <PresentationFormat>Widescreen</PresentationFormat>
  <Paragraphs>117</Paragraphs>
  <Slides>15</Slides>
  <Notes>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15</vt:i4>
      </vt:variant>
    </vt:vector>
  </HeadingPairs>
  <TitlesOfParts>
    <vt:vector size="23" baseType="lpstr">
      <vt:lpstr>Arial</vt:lpstr>
      <vt:lpstr>Bangla MN</vt:lpstr>
      <vt:lpstr>Calibri</vt:lpstr>
      <vt:lpstr>Calibri Light</vt:lpstr>
      <vt:lpstr>Tahoma</vt:lpstr>
      <vt:lpstr>Office Theme</vt:lpstr>
      <vt:lpstr>Office Theme</vt:lpstr>
      <vt:lpstr>Retrospect</vt:lpstr>
      <vt:lpstr>Frequency Stabilization of a Diode Laser to the RB D2 Transition</vt:lpstr>
      <vt:lpstr>Why is Frequency Stabilization Needed?</vt:lpstr>
      <vt:lpstr>Why is Frequency Stabilization Needed?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Frequency Stabilization of a Diode Laser to the RB D2 Transition</dc:title>
  <dc:creator>Zehnder, Charlotte B</dc:creator>
  <cp:lastModifiedBy>Zehnder, Charlotte B</cp:lastModifiedBy>
  <cp:revision>1</cp:revision>
  <dcterms:created xsi:type="dcterms:W3CDTF">2021-10-07T23:44:25Z</dcterms:created>
  <dcterms:modified xsi:type="dcterms:W3CDTF">2021-10-08T02:35:01Z</dcterms:modified>
</cp:coreProperties>
</file>